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5"/>
    <p:sldId id="257" r:id="rId46"/>
    <p:sldId id="258" r:id="rId47"/>
    <p:sldId id="259" r:id="rId48"/>
  </p:sldIdLst>
  <p:sldSz cx="18288000" cy="10287000"/>
  <p:notesSz cx="6858000" cy="9144000"/>
  <p:embeddedFontLst>
    <p:embeddedFont>
      <p:font typeface="Jeepers" charset="1" panose="02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Fredoka One" charset="1" panose="02000000000000000000"/>
      <p:regular r:id="rId11"/>
    </p:embeddedFont>
    <p:embeddedFont>
      <p:font typeface="Archivo Black" charset="1" panose="020B0A03020202020B04"/>
      <p:regular r:id="rId12"/>
    </p:embeddedFont>
    <p:embeddedFont>
      <p:font typeface="Canva Sans 2" charset="1" panose="020B0503030501040103"/>
      <p:regular r:id="rId13"/>
    </p:embeddedFont>
    <p:embeddedFont>
      <p:font typeface="Canva Sans 2 Bold" charset="1" panose="020B0803030501040103"/>
      <p:regular r:id="rId14"/>
    </p:embeddedFont>
    <p:embeddedFont>
      <p:font typeface="Canva Sans 2 Italics" charset="1" panose="020B0503030501040103"/>
      <p:regular r:id="rId15"/>
    </p:embeddedFont>
    <p:embeddedFont>
      <p:font typeface="Canva Sans 2 Bold Italics" charset="1" panose="020B0803030501040103"/>
      <p:regular r:id="rId16"/>
    </p:embeddedFont>
    <p:embeddedFont>
      <p:font typeface="Calibri (MS)" charset="1" panose="020F0502020204030204"/>
      <p:regular r:id="rId17"/>
    </p:embeddedFont>
    <p:embeddedFont>
      <p:font typeface="Calibri (MS) Bold" charset="1" panose="020F0702030404030204"/>
      <p:regular r:id="rId18"/>
    </p:embeddedFont>
    <p:embeddedFont>
      <p:font typeface="Calibri (MS) Italics" charset="1" panose="020F05020202040A0204"/>
      <p:regular r:id="rId19"/>
    </p:embeddedFont>
    <p:embeddedFont>
      <p:font typeface="Calibri (MS) Bold Italics" charset="1" panose="020F07020304040A0204"/>
      <p:regular r:id="rId20"/>
    </p:embeddedFont>
    <p:embeddedFont>
      <p:font typeface="Calibri (MS) Light" charset="1" panose="020F0302020204030204"/>
      <p:regular r:id="rId21"/>
    </p:embeddedFont>
    <p:embeddedFont>
      <p:font typeface="Calibri (MS) Light Italics" charset="1" panose="020F0302020204030204"/>
      <p:regular r:id="rId22"/>
    </p:embeddedFont>
    <p:embeddedFont>
      <p:font typeface="Arial" charset="1" panose="020B0502020202020204"/>
      <p:regular r:id="rId23"/>
    </p:embeddedFont>
    <p:embeddedFont>
      <p:font typeface="Arial Bold" charset="1" panose="020B0802020202020204"/>
      <p:regular r:id="rId24"/>
    </p:embeddedFont>
    <p:embeddedFont>
      <p:font typeface="Arial Italics" charset="1" panose="020B0502020202090204"/>
      <p:regular r:id="rId25"/>
    </p:embeddedFont>
    <p:embeddedFont>
      <p:font typeface="Arial Bold Italics" charset="1" panose="020B0802020202090204"/>
      <p:regular r:id="rId26"/>
    </p:embeddedFont>
    <p:embeddedFont>
      <p:font typeface="Canva Sans 1" charset="1" panose="020B0503030501040103"/>
      <p:regular r:id="rId27"/>
    </p:embeddedFont>
    <p:embeddedFont>
      <p:font typeface="Canva Sans 1 Bold" charset="1" panose="020B0803030501040103"/>
      <p:regular r:id="rId28"/>
    </p:embeddedFont>
    <p:embeddedFont>
      <p:font typeface="Canva Sans 1 Italics" charset="1" panose="020B0503030501040103"/>
      <p:regular r:id="rId29"/>
    </p:embeddedFont>
    <p:embeddedFont>
      <p:font typeface="Canva Sans 1 Bold Italics" charset="1" panose="020B0803030501040103"/>
      <p:regular r:id="rId30"/>
    </p:embeddedFont>
    <p:embeddedFont>
      <p:font typeface="Canva Sans 1 Medium" charset="1" panose="020B0603030501040103"/>
      <p:regular r:id="rId31"/>
    </p:embeddedFont>
    <p:embeddedFont>
      <p:font typeface="Canva Sans 1 Medium Italics" charset="1" panose="020B0603030501040103"/>
      <p:regular r:id="rId32"/>
    </p:embeddedFont>
    <p:embeddedFont>
      <p:font typeface="Lato" charset="1" panose="020F0502020204030203"/>
      <p:regular r:id="rId33"/>
    </p:embeddedFont>
    <p:embeddedFont>
      <p:font typeface="Lato Bold" charset="1" panose="020F0502020204030203"/>
      <p:regular r:id="rId34"/>
    </p:embeddedFont>
    <p:embeddedFont>
      <p:font typeface="Lato Italics" charset="1" panose="020F0502020204030203"/>
      <p:regular r:id="rId35"/>
    </p:embeddedFont>
    <p:embeddedFont>
      <p:font typeface="Lato Bold Italics" charset="1" panose="020F0502020204030203"/>
      <p:regular r:id="rId36"/>
    </p:embeddedFont>
    <p:embeddedFont>
      <p:font typeface="Lato Thin" charset="1" panose="020F0502020204030203"/>
      <p:regular r:id="rId37"/>
    </p:embeddedFont>
    <p:embeddedFont>
      <p:font typeface="Lato Thin Italics" charset="1" panose="020F0502020204030203"/>
      <p:regular r:id="rId38"/>
    </p:embeddedFont>
    <p:embeddedFont>
      <p:font typeface="Lato Light" charset="1" panose="020F0502020204030203"/>
      <p:regular r:id="rId39"/>
    </p:embeddedFont>
    <p:embeddedFont>
      <p:font typeface="Lato Light Italics" charset="1" panose="020F0502020204030203"/>
      <p:regular r:id="rId40"/>
    </p:embeddedFont>
    <p:embeddedFont>
      <p:font typeface="Lato Heavy" charset="1" panose="020F0502020204030203"/>
      <p:regular r:id="rId41"/>
    </p:embeddedFont>
    <p:embeddedFont>
      <p:font typeface="Lato Heavy Italics" charset="1" panose="020F0502020204030203"/>
      <p:regular r:id="rId42"/>
    </p:embeddedFont>
    <p:embeddedFont>
      <p:font typeface="Repo Bold" charset="1" panose="02000503040000020004"/>
      <p:regular r:id="rId43"/>
    </p:embeddedFont>
    <p:embeddedFont>
      <p:font typeface="Repo Bold Bold" charset="1" panose="020005030400000200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48" Target="slides/slide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jpeg" Type="http://schemas.openxmlformats.org/officeDocument/2006/relationships/image"/><Relationship Id="rId15" Target="../media/image14.jpeg" Type="http://schemas.openxmlformats.org/officeDocument/2006/relationships/image"/><Relationship Id="rId16" Target="../media/image15.jpeg" Type="http://schemas.openxmlformats.org/officeDocument/2006/relationships/image"/><Relationship Id="rId17" Target="../media/image16.jpeg" Type="http://schemas.openxmlformats.org/officeDocument/2006/relationships/image"/><Relationship Id="rId18" Target="../media/image17.jpe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jpeg" Type="http://schemas.openxmlformats.org/officeDocument/2006/relationships/image"/><Relationship Id="rId21" Target="../media/image2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17" Target="../media/image42.png" Type="http://schemas.openxmlformats.org/officeDocument/2006/relationships/image"/><Relationship Id="rId18" Target="../media/image43.png" Type="http://schemas.openxmlformats.org/officeDocument/2006/relationships/image"/><Relationship Id="rId19" Target="../media/image44.png" Type="http://schemas.openxmlformats.org/officeDocument/2006/relationships/image"/><Relationship Id="rId2" Target="../media/image27.jpeg" Type="http://schemas.openxmlformats.org/officeDocument/2006/relationships/image"/><Relationship Id="rId20" Target="../media/image45.png" Type="http://schemas.openxmlformats.org/officeDocument/2006/relationships/image"/><Relationship Id="rId21" Target="../media/image46.sv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57.png" Type="http://schemas.openxmlformats.org/officeDocument/2006/relationships/image"/><Relationship Id="rId14" Target="../media/image58.svg" Type="http://schemas.openxmlformats.org/officeDocument/2006/relationships/image"/><Relationship Id="rId15" Target="../media/image59.png" Type="http://schemas.openxmlformats.org/officeDocument/2006/relationships/image"/><Relationship Id="rId16" Target="../media/image60.svg" Type="http://schemas.openxmlformats.org/officeDocument/2006/relationships/image"/><Relationship Id="rId17" Target="../media/image61.png" Type="http://schemas.openxmlformats.org/officeDocument/2006/relationships/image"/><Relationship Id="rId18" Target="../media/image62.svg" Type="http://schemas.openxmlformats.org/officeDocument/2006/relationships/image"/><Relationship Id="rId19" Target="../media/image63.png" Type="http://schemas.openxmlformats.org/officeDocument/2006/relationships/image"/><Relationship Id="rId2" Target="../media/image27.jpeg" Type="http://schemas.openxmlformats.org/officeDocument/2006/relationships/image"/><Relationship Id="rId20" Target="../media/image64.svg" Type="http://schemas.openxmlformats.org/officeDocument/2006/relationships/image"/><Relationship Id="rId21" Target="../media/image65.png" Type="http://schemas.openxmlformats.org/officeDocument/2006/relationships/image"/><Relationship Id="rId22" Target="../media/image66.svg" Type="http://schemas.openxmlformats.org/officeDocument/2006/relationships/image"/><Relationship Id="rId23" Target="../media/image67.png" Type="http://schemas.openxmlformats.org/officeDocument/2006/relationships/image"/><Relationship Id="rId24" Target="../media/image68.svg" Type="http://schemas.openxmlformats.org/officeDocument/2006/relationships/image"/><Relationship Id="rId25" Target="../media/image69.png" Type="http://schemas.openxmlformats.org/officeDocument/2006/relationships/image"/><Relationship Id="rId26" Target="../media/image70.svg" Type="http://schemas.openxmlformats.org/officeDocument/2006/relationships/image"/><Relationship Id="rId27" Target="../media/image71.png" Type="http://schemas.openxmlformats.org/officeDocument/2006/relationships/image"/><Relationship Id="rId28" Target="../media/image72.svg" Type="http://schemas.openxmlformats.org/officeDocument/2006/relationships/image"/><Relationship Id="rId29" Target="../media/image73.png" Type="http://schemas.openxmlformats.org/officeDocument/2006/relationships/image"/><Relationship Id="rId3" Target="../media/image47.png" Type="http://schemas.openxmlformats.org/officeDocument/2006/relationships/image"/><Relationship Id="rId30" Target="../media/image74.svg" Type="http://schemas.openxmlformats.org/officeDocument/2006/relationships/image"/><Relationship Id="rId31" Target="../media/image75.png" Type="http://schemas.openxmlformats.org/officeDocument/2006/relationships/image"/><Relationship Id="rId32" Target="../media/image76.svg" Type="http://schemas.openxmlformats.org/officeDocument/2006/relationships/image"/><Relationship Id="rId33" Target="../media/image77.png" Type="http://schemas.openxmlformats.org/officeDocument/2006/relationships/image"/><Relationship Id="rId34" Target="../media/image78.sv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7779"/>
            <a:ext cx="18265308" cy="2102819"/>
            <a:chOff x="0" y="0"/>
            <a:chExt cx="4810616" cy="5538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0616" cy="553829"/>
            </a:xfrm>
            <a:custGeom>
              <a:avLst/>
              <a:gdLst/>
              <a:ahLst/>
              <a:cxnLst/>
              <a:rect r="r" b="b" t="t" l="l"/>
              <a:pathLst>
                <a:path h="553829" w="4810616">
                  <a:moveTo>
                    <a:pt x="0" y="0"/>
                  </a:moveTo>
                  <a:lnTo>
                    <a:pt x="4810616" y="0"/>
                  </a:lnTo>
                  <a:lnTo>
                    <a:pt x="4810616" y="553829"/>
                  </a:lnTo>
                  <a:lnTo>
                    <a:pt x="0" y="553829"/>
                  </a:ln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5124450"/>
            <a:ext cx="64922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5400000">
            <a:off x="7488069" y="10282844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3" y="0"/>
                </a:lnTo>
                <a:lnTo>
                  <a:pt x="41601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82129" y="213359"/>
            <a:ext cx="3251558" cy="1367884"/>
          </a:xfrm>
          <a:custGeom>
            <a:avLst/>
            <a:gdLst/>
            <a:ahLst/>
            <a:cxnLst/>
            <a:rect r="r" b="b" t="t" l="l"/>
            <a:pathLst>
              <a:path h="1367884" w="3251558">
                <a:moveTo>
                  <a:pt x="0" y="0"/>
                </a:moveTo>
                <a:lnTo>
                  <a:pt x="3251558" y="0"/>
                </a:lnTo>
                <a:lnTo>
                  <a:pt x="3251558" y="1367884"/>
                </a:lnTo>
                <a:lnTo>
                  <a:pt x="0" y="1367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83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4978" y="2899143"/>
            <a:ext cx="5460135" cy="5330457"/>
          </a:xfrm>
          <a:custGeom>
            <a:avLst/>
            <a:gdLst/>
            <a:ahLst/>
            <a:cxnLst/>
            <a:rect r="r" b="b" t="t" l="l"/>
            <a:pathLst>
              <a:path h="5330457" w="5460135">
                <a:moveTo>
                  <a:pt x="0" y="0"/>
                </a:moveTo>
                <a:lnTo>
                  <a:pt x="5460135" y="0"/>
                </a:lnTo>
                <a:lnTo>
                  <a:pt x="5460135" y="5330457"/>
                </a:lnTo>
                <a:lnTo>
                  <a:pt x="0" y="5330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47473" y="3655207"/>
            <a:ext cx="4035144" cy="3939309"/>
          </a:xfrm>
          <a:custGeom>
            <a:avLst/>
            <a:gdLst/>
            <a:ahLst/>
            <a:cxnLst/>
            <a:rect r="r" b="b" t="t" l="l"/>
            <a:pathLst>
              <a:path h="3939309" w="4035144">
                <a:moveTo>
                  <a:pt x="0" y="0"/>
                </a:moveTo>
                <a:lnTo>
                  <a:pt x="4035144" y="0"/>
                </a:lnTo>
                <a:lnTo>
                  <a:pt x="4035144" y="3939309"/>
                </a:lnTo>
                <a:lnTo>
                  <a:pt x="0" y="39393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49453" y="4668472"/>
            <a:ext cx="2031184" cy="2031184"/>
          </a:xfrm>
          <a:custGeom>
            <a:avLst/>
            <a:gdLst/>
            <a:ahLst/>
            <a:cxnLst/>
            <a:rect r="r" b="b" t="t" l="l"/>
            <a:pathLst>
              <a:path h="2031184" w="2031184">
                <a:moveTo>
                  <a:pt x="0" y="0"/>
                </a:moveTo>
                <a:lnTo>
                  <a:pt x="2031184" y="0"/>
                </a:lnTo>
                <a:lnTo>
                  <a:pt x="2031184" y="2031185"/>
                </a:lnTo>
                <a:lnTo>
                  <a:pt x="0" y="2031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5400000">
            <a:off x="12828428" y="2759704"/>
            <a:ext cx="2273234" cy="1335626"/>
            <a:chOff x="0" y="0"/>
            <a:chExt cx="1685382" cy="9902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85382" cy="990237"/>
            </a:xfrm>
            <a:custGeom>
              <a:avLst/>
              <a:gdLst/>
              <a:ahLst/>
              <a:cxnLst/>
              <a:rect r="r" b="b" t="t" l="l"/>
              <a:pathLst>
                <a:path h="990237" w="1685382">
                  <a:moveTo>
                    <a:pt x="1685382" y="495118"/>
                  </a:moveTo>
                  <a:lnTo>
                    <a:pt x="1278982" y="0"/>
                  </a:lnTo>
                  <a:lnTo>
                    <a:pt x="1278982" y="203200"/>
                  </a:lnTo>
                  <a:lnTo>
                    <a:pt x="0" y="203200"/>
                  </a:lnTo>
                  <a:lnTo>
                    <a:pt x="0" y="787037"/>
                  </a:lnTo>
                  <a:lnTo>
                    <a:pt x="1278982" y="787037"/>
                  </a:lnTo>
                  <a:lnTo>
                    <a:pt x="1278982" y="990237"/>
                  </a:lnTo>
                  <a:lnTo>
                    <a:pt x="1685382" y="495118"/>
                  </a:ln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2090402">
            <a:off x="10927780" y="3678184"/>
            <a:ext cx="2295099" cy="1335626"/>
            <a:chOff x="0" y="0"/>
            <a:chExt cx="1701593" cy="9902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01593" cy="990237"/>
            </a:xfrm>
            <a:custGeom>
              <a:avLst/>
              <a:gdLst/>
              <a:ahLst/>
              <a:cxnLst/>
              <a:rect r="r" b="b" t="t" l="l"/>
              <a:pathLst>
                <a:path h="990237" w="1701593">
                  <a:moveTo>
                    <a:pt x="1701593" y="495118"/>
                  </a:moveTo>
                  <a:lnTo>
                    <a:pt x="1295193" y="0"/>
                  </a:lnTo>
                  <a:lnTo>
                    <a:pt x="1295193" y="203200"/>
                  </a:lnTo>
                  <a:lnTo>
                    <a:pt x="0" y="203200"/>
                  </a:lnTo>
                  <a:lnTo>
                    <a:pt x="0" y="787037"/>
                  </a:lnTo>
                  <a:lnTo>
                    <a:pt x="1295193" y="787037"/>
                  </a:lnTo>
                  <a:lnTo>
                    <a:pt x="1295193" y="990237"/>
                  </a:lnTo>
                  <a:lnTo>
                    <a:pt x="1701593" y="495118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609873">
            <a:off x="14728577" y="3618294"/>
            <a:ext cx="2339027" cy="1335626"/>
            <a:chOff x="0" y="0"/>
            <a:chExt cx="1734160" cy="9902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34160" cy="990237"/>
            </a:xfrm>
            <a:custGeom>
              <a:avLst/>
              <a:gdLst/>
              <a:ahLst/>
              <a:cxnLst/>
              <a:rect r="r" b="b" t="t" l="l"/>
              <a:pathLst>
                <a:path h="990237" w="1734160">
                  <a:moveTo>
                    <a:pt x="1734160" y="495118"/>
                  </a:moveTo>
                  <a:lnTo>
                    <a:pt x="1327760" y="0"/>
                  </a:lnTo>
                  <a:lnTo>
                    <a:pt x="1327760" y="203200"/>
                  </a:lnTo>
                  <a:lnTo>
                    <a:pt x="0" y="203200"/>
                  </a:lnTo>
                  <a:lnTo>
                    <a:pt x="0" y="787037"/>
                  </a:lnTo>
                  <a:lnTo>
                    <a:pt x="1327760" y="787037"/>
                  </a:lnTo>
                  <a:lnTo>
                    <a:pt x="1327760" y="990237"/>
                  </a:lnTo>
                  <a:lnTo>
                    <a:pt x="1734160" y="495118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767928">
            <a:off x="10519388" y="5633792"/>
            <a:ext cx="2310833" cy="1335626"/>
            <a:chOff x="0" y="0"/>
            <a:chExt cx="1713258" cy="9902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13258" cy="990237"/>
            </a:xfrm>
            <a:custGeom>
              <a:avLst/>
              <a:gdLst/>
              <a:ahLst/>
              <a:cxnLst/>
              <a:rect r="r" b="b" t="t" l="l"/>
              <a:pathLst>
                <a:path h="990237" w="1713258">
                  <a:moveTo>
                    <a:pt x="1713258" y="495118"/>
                  </a:moveTo>
                  <a:lnTo>
                    <a:pt x="1306858" y="0"/>
                  </a:lnTo>
                  <a:lnTo>
                    <a:pt x="1306858" y="203200"/>
                  </a:lnTo>
                  <a:lnTo>
                    <a:pt x="0" y="203200"/>
                  </a:lnTo>
                  <a:lnTo>
                    <a:pt x="0" y="787037"/>
                  </a:lnTo>
                  <a:lnTo>
                    <a:pt x="1306858" y="787037"/>
                  </a:lnTo>
                  <a:lnTo>
                    <a:pt x="1306858" y="990237"/>
                  </a:lnTo>
                  <a:lnTo>
                    <a:pt x="1713258" y="495118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3854348">
            <a:off x="11860134" y="7175496"/>
            <a:ext cx="2241124" cy="1335626"/>
            <a:chOff x="0" y="0"/>
            <a:chExt cx="1661575" cy="99023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61575" cy="990237"/>
            </a:xfrm>
            <a:custGeom>
              <a:avLst/>
              <a:gdLst/>
              <a:ahLst/>
              <a:cxnLst/>
              <a:rect r="r" b="b" t="t" l="l"/>
              <a:pathLst>
                <a:path h="990237" w="1661575">
                  <a:moveTo>
                    <a:pt x="1661575" y="495118"/>
                  </a:moveTo>
                  <a:lnTo>
                    <a:pt x="1255175" y="0"/>
                  </a:lnTo>
                  <a:lnTo>
                    <a:pt x="1255175" y="203200"/>
                  </a:lnTo>
                  <a:lnTo>
                    <a:pt x="0" y="203200"/>
                  </a:lnTo>
                  <a:lnTo>
                    <a:pt x="0" y="787037"/>
                  </a:lnTo>
                  <a:lnTo>
                    <a:pt x="1255175" y="787037"/>
                  </a:lnTo>
                  <a:lnTo>
                    <a:pt x="1255175" y="990237"/>
                  </a:lnTo>
                  <a:lnTo>
                    <a:pt x="1661575" y="495118"/>
                  </a:ln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9847205">
            <a:off x="15119241" y="5639143"/>
            <a:ext cx="2312474" cy="1335626"/>
            <a:chOff x="0" y="0"/>
            <a:chExt cx="1714474" cy="9902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14474" cy="990237"/>
            </a:xfrm>
            <a:custGeom>
              <a:avLst/>
              <a:gdLst/>
              <a:ahLst/>
              <a:cxnLst/>
              <a:rect r="r" b="b" t="t" l="l"/>
              <a:pathLst>
                <a:path h="990237" w="1714474">
                  <a:moveTo>
                    <a:pt x="1714474" y="495118"/>
                  </a:moveTo>
                  <a:lnTo>
                    <a:pt x="1308074" y="0"/>
                  </a:lnTo>
                  <a:lnTo>
                    <a:pt x="1308074" y="203200"/>
                  </a:lnTo>
                  <a:lnTo>
                    <a:pt x="0" y="203200"/>
                  </a:lnTo>
                  <a:lnTo>
                    <a:pt x="0" y="787037"/>
                  </a:lnTo>
                  <a:lnTo>
                    <a:pt x="1308074" y="787037"/>
                  </a:lnTo>
                  <a:lnTo>
                    <a:pt x="1308074" y="990237"/>
                  </a:lnTo>
                  <a:lnTo>
                    <a:pt x="1714474" y="495118"/>
                  </a:ln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7006808">
            <a:off x="13782376" y="7230942"/>
            <a:ext cx="2371681" cy="1335626"/>
            <a:chOff x="0" y="0"/>
            <a:chExt cx="1758370" cy="99023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758371" cy="990237"/>
            </a:xfrm>
            <a:custGeom>
              <a:avLst/>
              <a:gdLst/>
              <a:ahLst/>
              <a:cxnLst/>
              <a:rect r="r" b="b" t="t" l="l"/>
              <a:pathLst>
                <a:path h="990237" w="1758371">
                  <a:moveTo>
                    <a:pt x="1758371" y="495118"/>
                  </a:moveTo>
                  <a:lnTo>
                    <a:pt x="1351970" y="0"/>
                  </a:lnTo>
                  <a:lnTo>
                    <a:pt x="1351970" y="203200"/>
                  </a:lnTo>
                  <a:lnTo>
                    <a:pt x="0" y="203200"/>
                  </a:lnTo>
                  <a:lnTo>
                    <a:pt x="0" y="787037"/>
                  </a:lnTo>
                  <a:lnTo>
                    <a:pt x="1351970" y="787037"/>
                  </a:lnTo>
                  <a:lnTo>
                    <a:pt x="1351970" y="990237"/>
                  </a:lnTo>
                  <a:lnTo>
                    <a:pt x="1758371" y="495118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171552" y="2486481"/>
            <a:ext cx="1586986" cy="158698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-7068915" y="5234761"/>
            <a:ext cx="18288000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9245"/>
                </a:solidFill>
                <a:latin typeface="Calibri (MS) Bold"/>
              </a:rPr>
              <a:t>SOLUTION APPORACH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3297232" y="2612161"/>
            <a:ext cx="1335626" cy="1335626"/>
          </a:xfrm>
          <a:custGeom>
            <a:avLst/>
            <a:gdLst/>
            <a:ahLst/>
            <a:cxnLst/>
            <a:rect r="r" b="b" t="t" l="l"/>
            <a:pathLst>
              <a:path h="1335626" w="1335626">
                <a:moveTo>
                  <a:pt x="0" y="0"/>
                </a:moveTo>
                <a:lnTo>
                  <a:pt x="1335626" y="0"/>
                </a:lnTo>
                <a:lnTo>
                  <a:pt x="1335626" y="1335626"/>
                </a:lnTo>
                <a:lnTo>
                  <a:pt x="0" y="1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11219085" y="3427518"/>
            <a:ext cx="1586986" cy="1586986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5648451" y="5518607"/>
            <a:ext cx="1586986" cy="1586986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1344765" y="3553197"/>
            <a:ext cx="1335626" cy="1335626"/>
          </a:xfrm>
          <a:custGeom>
            <a:avLst/>
            <a:gdLst/>
            <a:ahLst/>
            <a:cxnLst/>
            <a:rect r="r" b="b" t="t" l="l"/>
            <a:pathLst>
              <a:path h="1335626" w="1335626">
                <a:moveTo>
                  <a:pt x="0" y="0"/>
                </a:moveTo>
                <a:lnTo>
                  <a:pt x="1335626" y="0"/>
                </a:lnTo>
                <a:lnTo>
                  <a:pt x="1335626" y="1335627"/>
                </a:lnTo>
                <a:lnTo>
                  <a:pt x="0" y="13356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12107751" y="7180527"/>
            <a:ext cx="1586986" cy="1586986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751965" y="5493984"/>
            <a:ext cx="1586986" cy="1586986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5774130" y="5644287"/>
            <a:ext cx="1335626" cy="1335626"/>
          </a:xfrm>
          <a:custGeom>
            <a:avLst/>
            <a:gdLst/>
            <a:ahLst/>
            <a:cxnLst/>
            <a:rect r="r" b="b" t="t" l="l"/>
            <a:pathLst>
              <a:path h="1335626" w="1335626">
                <a:moveTo>
                  <a:pt x="0" y="0"/>
                </a:moveTo>
                <a:lnTo>
                  <a:pt x="1335627" y="0"/>
                </a:lnTo>
                <a:lnTo>
                  <a:pt x="1335627" y="1335626"/>
                </a:lnTo>
                <a:lnTo>
                  <a:pt x="0" y="1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2233431" y="7311101"/>
            <a:ext cx="1335626" cy="1335626"/>
          </a:xfrm>
          <a:custGeom>
            <a:avLst/>
            <a:gdLst/>
            <a:ahLst/>
            <a:cxnLst/>
            <a:rect r="r" b="b" t="t" l="l"/>
            <a:pathLst>
              <a:path h="1335626" w="1335626">
                <a:moveTo>
                  <a:pt x="0" y="0"/>
                </a:moveTo>
                <a:lnTo>
                  <a:pt x="1335627" y="0"/>
                </a:lnTo>
                <a:lnTo>
                  <a:pt x="1335627" y="1335627"/>
                </a:lnTo>
                <a:lnTo>
                  <a:pt x="0" y="13356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0877645" y="5619664"/>
            <a:ext cx="1335626" cy="1335626"/>
          </a:xfrm>
          <a:custGeom>
            <a:avLst/>
            <a:gdLst/>
            <a:ahLst/>
            <a:cxnLst/>
            <a:rect r="r" b="b" t="t" l="l"/>
            <a:pathLst>
              <a:path h="1335626" w="1335626">
                <a:moveTo>
                  <a:pt x="0" y="0"/>
                </a:moveTo>
                <a:lnTo>
                  <a:pt x="1335626" y="0"/>
                </a:lnTo>
                <a:lnTo>
                  <a:pt x="1335626" y="1335627"/>
                </a:lnTo>
                <a:lnTo>
                  <a:pt x="0" y="13356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14187144" y="7265655"/>
            <a:ext cx="1586986" cy="1586986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14312824" y="7382809"/>
            <a:ext cx="1335626" cy="1335626"/>
          </a:xfrm>
          <a:custGeom>
            <a:avLst/>
            <a:gdLst/>
            <a:ahLst/>
            <a:cxnLst/>
            <a:rect r="r" b="b" t="t" l="l"/>
            <a:pathLst>
              <a:path h="1335626" w="1335626">
                <a:moveTo>
                  <a:pt x="0" y="0"/>
                </a:moveTo>
                <a:lnTo>
                  <a:pt x="1335627" y="0"/>
                </a:lnTo>
                <a:lnTo>
                  <a:pt x="1335627" y="1335626"/>
                </a:lnTo>
                <a:lnTo>
                  <a:pt x="0" y="13356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0">
            <a:off x="15246891" y="3427518"/>
            <a:ext cx="1586986" cy="1586986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C8911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1" id="61"/>
          <p:cNvSpPr/>
          <p:nvPr/>
        </p:nvSpPr>
        <p:spPr>
          <a:xfrm flipH="false" flipV="false" rot="0">
            <a:off x="15372570" y="3553197"/>
            <a:ext cx="1335626" cy="1335626"/>
          </a:xfrm>
          <a:custGeom>
            <a:avLst/>
            <a:gdLst/>
            <a:ahLst/>
            <a:cxnLst/>
            <a:rect r="r" b="b" t="t" l="l"/>
            <a:pathLst>
              <a:path h="1335626" w="1335626">
                <a:moveTo>
                  <a:pt x="0" y="0"/>
                </a:moveTo>
                <a:lnTo>
                  <a:pt x="1335627" y="0"/>
                </a:lnTo>
                <a:lnTo>
                  <a:pt x="1335627" y="1335627"/>
                </a:lnTo>
                <a:lnTo>
                  <a:pt x="0" y="13356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2" id="62"/>
          <p:cNvGrpSpPr>
            <a:grpSpLocks noChangeAspect="true"/>
          </p:cNvGrpSpPr>
          <p:nvPr/>
        </p:nvGrpSpPr>
        <p:grpSpPr>
          <a:xfrm rot="0">
            <a:off x="13318086" y="2612161"/>
            <a:ext cx="1314773" cy="1314767"/>
            <a:chOff x="0" y="0"/>
            <a:chExt cx="6350000" cy="634997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58107" t="0" r="-58107" b="0"/>
              </a:stretch>
            </a:blipFill>
          </p:spPr>
        </p:sp>
      </p:grpSp>
      <p:grpSp>
        <p:nvGrpSpPr>
          <p:cNvPr name="Group 64" id="64"/>
          <p:cNvGrpSpPr>
            <a:grpSpLocks noChangeAspect="true"/>
          </p:cNvGrpSpPr>
          <p:nvPr/>
        </p:nvGrpSpPr>
        <p:grpSpPr>
          <a:xfrm rot="0">
            <a:off x="10877585" y="5671456"/>
            <a:ext cx="1281293" cy="1281288"/>
            <a:chOff x="0" y="0"/>
            <a:chExt cx="6350000" cy="6349975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66" id="66"/>
          <p:cNvGrpSpPr>
            <a:grpSpLocks noChangeAspect="true"/>
          </p:cNvGrpSpPr>
          <p:nvPr/>
        </p:nvGrpSpPr>
        <p:grpSpPr>
          <a:xfrm rot="0">
            <a:off x="14339991" y="7409978"/>
            <a:ext cx="1281293" cy="1281288"/>
            <a:chOff x="0" y="0"/>
            <a:chExt cx="6350000" cy="6349975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0" t="-4000" r="0" b="-4000"/>
              </a:stretch>
            </a:blipFill>
          </p:spPr>
        </p:sp>
      </p:grpSp>
      <p:grpSp>
        <p:nvGrpSpPr>
          <p:cNvPr name="Group 68" id="68"/>
          <p:cNvGrpSpPr>
            <a:grpSpLocks noChangeAspect="true"/>
          </p:cNvGrpSpPr>
          <p:nvPr/>
        </p:nvGrpSpPr>
        <p:grpSpPr>
          <a:xfrm rot="0">
            <a:off x="15828463" y="5684064"/>
            <a:ext cx="1281293" cy="1281288"/>
            <a:chOff x="0" y="0"/>
            <a:chExt cx="6350000" cy="6349975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l="-99199" t="0" r="-99199" b="0"/>
              </a:stretch>
            </a:blipFill>
          </p:spPr>
        </p:sp>
      </p:grpSp>
      <p:grpSp>
        <p:nvGrpSpPr>
          <p:cNvPr name="Group 70" id="70"/>
          <p:cNvGrpSpPr>
            <a:grpSpLocks noChangeAspect="true"/>
          </p:cNvGrpSpPr>
          <p:nvPr/>
        </p:nvGrpSpPr>
        <p:grpSpPr>
          <a:xfrm rot="0">
            <a:off x="15424842" y="3580367"/>
            <a:ext cx="1281293" cy="1281288"/>
            <a:chOff x="0" y="0"/>
            <a:chExt cx="6350000" cy="6349975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</p:grpSp>
      <p:grpSp>
        <p:nvGrpSpPr>
          <p:cNvPr name="Group 72" id="72"/>
          <p:cNvGrpSpPr>
            <a:grpSpLocks noChangeAspect="true"/>
          </p:cNvGrpSpPr>
          <p:nvPr/>
        </p:nvGrpSpPr>
        <p:grpSpPr>
          <a:xfrm rot="0">
            <a:off x="11399098" y="3580367"/>
            <a:ext cx="1281293" cy="1281288"/>
            <a:chOff x="0" y="0"/>
            <a:chExt cx="6350000" cy="6349975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9"/>
              <a:stretch>
                <a:fillRect l="-53805" t="0" r="-53805" b="0"/>
              </a:stretch>
            </a:blipFill>
          </p:spPr>
        </p:sp>
      </p:grpSp>
      <p:grpSp>
        <p:nvGrpSpPr>
          <p:cNvPr name="Group 74" id="74"/>
          <p:cNvGrpSpPr>
            <a:grpSpLocks noChangeAspect="true"/>
          </p:cNvGrpSpPr>
          <p:nvPr/>
        </p:nvGrpSpPr>
        <p:grpSpPr>
          <a:xfrm rot="0">
            <a:off x="12260598" y="7311101"/>
            <a:ext cx="1281293" cy="1281288"/>
            <a:chOff x="0" y="0"/>
            <a:chExt cx="6350000" cy="6349975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0"/>
              <a:stretch>
                <a:fillRect l="-42552" t="0" r="-42552" b="0"/>
              </a:stretch>
            </a:blipFill>
          </p:spPr>
        </p:sp>
      </p:grpSp>
      <p:grpSp>
        <p:nvGrpSpPr>
          <p:cNvPr name="Group 76" id="76"/>
          <p:cNvGrpSpPr>
            <a:grpSpLocks noChangeAspect="true"/>
          </p:cNvGrpSpPr>
          <p:nvPr/>
        </p:nvGrpSpPr>
        <p:grpSpPr>
          <a:xfrm rot="0">
            <a:off x="13440394" y="5173028"/>
            <a:ext cx="1049302" cy="1049298"/>
            <a:chOff x="0" y="0"/>
            <a:chExt cx="6350000" cy="6349975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</p:grpSp>
      <p:sp>
        <p:nvSpPr>
          <p:cNvPr name="TextBox 78" id="78"/>
          <p:cNvSpPr txBox="true"/>
          <p:nvPr/>
        </p:nvSpPr>
        <p:spPr>
          <a:xfrm rot="0">
            <a:off x="0" y="-86996"/>
            <a:ext cx="18288000" cy="49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libri (MS) Bold"/>
              </a:rPr>
              <a:t>BASIC DETAILS OF THE TEAM AND PROBLEM STATEMENT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-7068915" y="2186126"/>
            <a:ext cx="18288000" cy="49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9245"/>
                </a:solidFill>
                <a:latin typeface="Calibri (MS) Bold"/>
              </a:rPr>
              <a:t>IDEA AIM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-116827" y="2609542"/>
            <a:ext cx="10649717" cy="275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0194" indent="-180097" lvl="1">
              <a:lnSpc>
                <a:spcPts val="2752"/>
              </a:lnSpc>
              <a:buFont typeface="Arial"/>
              <a:buChar char="•"/>
            </a:pPr>
            <a:r>
              <a:rPr lang="en-US" sz="1668">
                <a:solidFill>
                  <a:srgbClr val="000000"/>
                </a:solidFill>
                <a:latin typeface="Arial Bold"/>
              </a:rPr>
              <a:t>In our project, we need to address the challenge citizens face in navigating government grievance redressal, including the registration of complaints in the wrong department, leading to application rejections.</a:t>
            </a:r>
          </a:p>
          <a:p>
            <a:pPr marL="360194" indent="-180097" lvl="1">
              <a:lnSpc>
                <a:spcPts val="2752"/>
              </a:lnSpc>
              <a:buFont typeface="Arial"/>
              <a:buChar char="•"/>
            </a:pPr>
            <a:r>
              <a:rPr lang="en-US" sz="1668">
                <a:solidFill>
                  <a:srgbClr val="000000"/>
                </a:solidFill>
                <a:latin typeface="Arial Bold"/>
              </a:rPr>
              <a:t>Citizens often struggle to identify the appropriate department for filing grievances and face difficulties in registration and tracking.</a:t>
            </a:r>
          </a:p>
          <a:p>
            <a:pPr marL="360194" indent="-180097" lvl="1">
              <a:lnSpc>
                <a:spcPts val="2752"/>
              </a:lnSpc>
              <a:buFont typeface="Arial"/>
              <a:buChar char="•"/>
            </a:pPr>
            <a:r>
              <a:rPr lang="en-US" sz="1668">
                <a:solidFill>
                  <a:srgbClr val="05592D"/>
                </a:solidFill>
                <a:latin typeface="Arial Bold"/>
              </a:rPr>
              <a:t>Aim:</a:t>
            </a:r>
            <a:r>
              <a:rPr lang="en-US" sz="1668">
                <a:solidFill>
                  <a:srgbClr val="D9346D"/>
                </a:solidFill>
                <a:latin typeface="Arial Bold"/>
              </a:rPr>
              <a:t> </a:t>
            </a:r>
            <a:r>
              <a:rPr lang="en-US" sz="1668">
                <a:solidFill>
                  <a:srgbClr val="000000"/>
                </a:solidFill>
                <a:latin typeface="Arial Bold"/>
              </a:rPr>
              <a:t>Our goal is to simplify grievance redressal by creating a user-friendly platform featuring an AI bot that guides users, offers clear instructions, and promotes transparency in governance.</a:t>
            </a:r>
          </a:p>
          <a:p>
            <a:pPr>
              <a:lnSpc>
                <a:spcPts val="2752"/>
              </a:lnSpc>
            </a:pPr>
          </a:p>
        </p:txBody>
      </p:sp>
      <p:sp>
        <p:nvSpPr>
          <p:cNvPr name="TextBox 81" id="81"/>
          <p:cNvSpPr txBox="true"/>
          <p:nvPr/>
        </p:nvSpPr>
        <p:spPr>
          <a:xfrm rot="0">
            <a:off x="0" y="5764352"/>
            <a:ext cx="10381106" cy="43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8390" indent="-174195" lvl="1">
              <a:lnSpc>
                <a:spcPts val="2662"/>
              </a:lnSpc>
              <a:buFont typeface="Arial"/>
              <a:buChar char="•"/>
            </a:pPr>
            <a:r>
              <a:rPr lang="en-US" sz="1613">
                <a:solidFill>
                  <a:srgbClr val="000000"/>
                </a:solidFill>
                <a:latin typeface="Arial Bold"/>
              </a:rPr>
              <a:t>Implement a comprehensive solution to simplify the grievance redressal process.</a:t>
            </a:r>
          </a:p>
          <a:p>
            <a:pPr marL="348390" indent="-174195" lvl="1">
              <a:lnSpc>
                <a:spcPts val="2662"/>
              </a:lnSpc>
              <a:buFont typeface="Arial"/>
              <a:buChar char="•"/>
            </a:pPr>
            <a:r>
              <a:rPr lang="en-US" sz="1613">
                <a:solidFill>
                  <a:srgbClr val="05592D"/>
                </a:solidFill>
                <a:latin typeface="Arial Bold"/>
              </a:rPr>
              <a:t>User-Friendly Website:</a:t>
            </a:r>
            <a:r>
              <a:rPr lang="en-US" sz="1613">
                <a:solidFill>
                  <a:srgbClr val="000000"/>
                </a:solidFill>
                <a:latin typeface="Arial Bold"/>
              </a:rPr>
              <a:t> Provide step-by-step instructions and an option for citizens to directly file complaints in their preferred regional language.</a:t>
            </a:r>
          </a:p>
          <a:p>
            <a:pPr marL="348390" indent="-174195" lvl="1">
              <a:lnSpc>
                <a:spcPts val="2662"/>
              </a:lnSpc>
              <a:buFont typeface="Arial"/>
              <a:buChar char="•"/>
            </a:pPr>
            <a:r>
              <a:rPr lang="en-US" sz="1613">
                <a:solidFill>
                  <a:srgbClr val="9B7601"/>
                </a:solidFill>
                <a:latin typeface="Arial Bold"/>
              </a:rPr>
              <a:t> </a:t>
            </a:r>
            <a:r>
              <a:rPr lang="en-US" sz="1613">
                <a:solidFill>
                  <a:srgbClr val="05592D"/>
                </a:solidFill>
                <a:latin typeface="Arial Bold"/>
              </a:rPr>
              <a:t>AI Chatbot Assistance:</a:t>
            </a:r>
            <a:r>
              <a:rPr lang="en-US" sz="1613">
                <a:solidFill>
                  <a:srgbClr val="000000"/>
                </a:solidFill>
                <a:latin typeface="Arial Bold"/>
              </a:rPr>
              <a:t> The AI chatbot offers step-by-step guidance and clarification for users who find the navigation complex.</a:t>
            </a:r>
          </a:p>
          <a:p>
            <a:pPr marL="348390" indent="-174195" lvl="1">
              <a:lnSpc>
                <a:spcPts val="2662"/>
              </a:lnSpc>
              <a:buFont typeface="Arial"/>
              <a:buChar char="•"/>
            </a:pPr>
            <a:r>
              <a:rPr lang="en-US" sz="1613">
                <a:solidFill>
                  <a:srgbClr val="9B7601"/>
                </a:solidFill>
                <a:latin typeface="Arial Bold"/>
              </a:rPr>
              <a:t> </a:t>
            </a:r>
            <a:r>
              <a:rPr lang="en-US" sz="1613">
                <a:solidFill>
                  <a:srgbClr val="05592D"/>
                </a:solidFill>
                <a:latin typeface="Arial Bold"/>
              </a:rPr>
              <a:t>Direct Filing:</a:t>
            </a:r>
            <a:r>
              <a:rPr lang="en-US" sz="1613">
                <a:solidFill>
                  <a:srgbClr val="000000"/>
                </a:solidFill>
                <a:latin typeface="Arial Bold"/>
              </a:rPr>
              <a:t> For those who are familiar with the process, they can directly access the complaint filing section.</a:t>
            </a:r>
          </a:p>
          <a:p>
            <a:pPr marL="348390" indent="-174195" lvl="1">
              <a:lnSpc>
                <a:spcPts val="2662"/>
              </a:lnSpc>
              <a:buFont typeface="Arial"/>
              <a:buChar char="•"/>
            </a:pPr>
            <a:r>
              <a:rPr lang="en-US" sz="1613">
                <a:solidFill>
                  <a:srgbClr val="000000"/>
                </a:solidFill>
                <a:latin typeface="Arial Bold"/>
              </a:rPr>
              <a:t> </a:t>
            </a:r>
            <a:r>
              <a:rPr lang="en-US" sz="1613">
                <a:solidFill>
                  <a:srgbClr val="05592D"/>
                </a:solidFill>
                <a:latin typeface="Arial Bold"/>
              </a:rPr>
              <a:t>Token Number for Tracking:</a:t>
            </a:r>
            <a:r>
              <a:rPr lang="en-US" sz="1613">
                <a:solidFill>
                  <a:srgbClr val="000000"/>
                </a:solidFill>
                <a:latin typeface="Arial Bold"/>
              </a:rPr>
              <a:t> Users will receive a unique token number upon submitting their application, allowing them to easily track the status of their grievance.</a:t>
            </a:r>
          </a:p>
          <a:p>
            <a:pPr marL="348390" indent="-174195" lvl="1">
              <a:lnSpc>
                <a:spcPts val="2662"/>
              </a:lnSpc>
              <a:buFont typeface="Arial"/>
              <a:buChar char="•"/>
            </a:pPr>
            <a:r>
              <a:rPr lang="en-US" sz="1613">
                <a:solidFill>
                  <a:srgbClr val="05592D"/>
                </a:solidFill>
                <a:latin typeface="Arial Bold"/>
              </a:rPr>
              <a:t> Video Tutorials:</a:t>
            </a:r>
            <a:r>
              <a:rPr lang="en-US" sz="1613">
                <a:solidFill>
                  <a:srgbClr val="000000"/>
                </a:solidFill>
                <a:latin typeface="Arial Bold"/>
              </a:rPr>
              <a:t> Enhance user guidance with instructional materials such as YouTube videos available in various regional languages.</a:t>
            </a:r>
          </a:p>
          <a:p>
            <a:pPr marL="348390" indent="-174195" lvl="1">
              <a:lnSpc>
                <a:spcPts val="2662"/>
              </a:lnSpc>
              <a:buFont typeface="Arial"/>
              <a:buChar char="•"/>
            </a:pPr>
            <a:r>
              <a:rPr lang="en-US" sz="1613">
                <a:solidFill>
                  <a:srgbClr val="05592D"/>
                </a:solidFill>
                <a:latin typeface="Arial Bold"/>
              </a:rPr>
              <a:t> Data Security and Compliance:</a:t>
            </a:r>
            <a:r>
              <a:rPr lang="en-US" sz="1613">
                <a:solidFill>
                  <a:srgbClr val="000000"/>
                </a:solidFill>
                <a:latin typeface="Arial Bold"/>
              </a:rPr>
              <a:t> Ensure data security and compliance with privacy regulations to protect citizen information, regardless of the method they choose to use for filing complaints.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95630" y="361314"/>
            <a:ext cx="10583908" cy="173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Calibri (MS) Bold"/>
              </a:rPr>
              <a:t>MINISTRY/ORGANIZATION NAME :</a:t>
            </a:r>
            <a:r>
              <a:rPr lang="en-US" sz="1100">
                <a:solidFill>
                  <a:srgbClr val="000000"/>
                </a:solidFill>
                <a:latin typeface="Calibri (MS)"/>
              </a:rPr>
              <a:t> MINISTRY OF HOUSING AND URBAN AFFAIRS </a:t>
            </a:r>
          </a:p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Calibri (MS) Bold"/>
              </a:rPr>
              <a:t>PS CODE </a:t>
            </a:r>
            <a:r>
              <a:rPr lang="en-US" sz="1100">
                <a:solidFill>
                  <a:srgbClr val="000000"/>
                </a:solidFill>
                <a:latin typeface="Calibri (MS)"/>
              </a:rPr>
              <a:t>: SIH1516</a:t>
            </a:r>
          </a:p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Calibri (MS)"/>
              </a:rPr>
              <a:t>P</a:t>
            </a:r>
            <a:r>
              <a:rPr lang="en-US" sz="1100">
                <a:solidFill>
                  <a:srgbClr val="000000"/>
                </a:solidFill>
                <a:latin typeface="Calibri (MS) Bold"/>
              </a:rPr>
              <a:t>ROBLEM STATEMENT TITLE :  </a:t>
            </a:r>
            <a:r>
              <a:rPr lang="en-US" sz="1100">
                <a:solidFill>
                  <a:srgbClr val="000000"/>
                </a:solidFill>
                <a:latin typeface="Calibri (MS)"/>
              </a:rPr>
              <a:t>SUGGEST AN AI BASED SOLUTION TO ENABLE EASE OF GRIEVANCE LODGING AND TRACKING FOR CITIZENS ACROSS MULTIPLE DEPARTMENTS</a:t>
            </a:r>
          </a:p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Calibri (MS) Bold"/>
              </a:rPr>
              <a:t>TEAM NAME :  </a:t>
            </a:r>
            <a:r>
              <a:rPr lang="en-US" sz="1100">
                <a:solidFill>
                  <a:srgbClr val="000000"/>
                </a:solidFill>
                <a:latin typeface="Calibri (MS)"/>
              </a:rPr>
              <a:t>PANDA PIRATES                                                                  </a:t>
            </a:r>
            <a:r>
              <a:rPr lang="en-US" sz="1100">
                <a:solidFill>
                  <a:srgbClr val="000000"/>
                </a:solidFill>
                <a:latin typeface="Calibri (MS) Bold"/>
              </a:rPr>
              <a:t> TEAM LEADER NAME :</a:t>
            </a:r>
            <a:r>
              <a:rPr lang="en-US" sz="1100">
                <a:solidFill>
                  <a:srgbClr val="000000"/>
                </a:solidFill>
                <a:latin typeface="Calibri (MS)"/>
              </a:rPr>
              <a:t> MEGHA JAIN</a:t>
            </a:r>
          </a:p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Calibri (MS) Bold"/>
              </a:rPr>
              <a:t>TEAM MENTOR NAME : </a:t>
            </a:r>
            <a:r>
              <a:rPr lang="en-US" sz="1100">
                <a:solidFill>
                  <a:srgbClr val="000000"/>
                </a:solidFill>
                <a:latin typeface="Calibri (MS)"/>
              </a:rPr>
              <a:t>MS. REKHA BAGHEL</a:t>
            </a:r>
          </a:p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Calibri (MS) Bold"/>
              </a:rPr>
              <a:t>INSTITUTE CODE : </a:t>
            </a:r>
            <a:r>
              <a:rPr lang="en-US" sz="1100">
                <a:solidFill>
                  <a:srgbClr val="000000"/>
                </a:solidFill>
                <a:latin typeface="Calibri (MS)"/>
              </a:rPr>
              <a:t>027                                  </a:t>
            </a:r>
            <a:r>
              <a:rPr lang="en-US" sz="1100">
                <a:solidFill>
                  <a:srgbClr val="000000"/>
                </a:solidFill>
                <a:latin typeface="Calibri (MS) Bold"/>
              </a:rPr>
              <a:t>                                                AISHE CODE :</a:t>
            </a:r>
            <a:r>
              <a:rPr lang="en-US" sz="1100">
                <a:solidFill>
                  <a:srgbClr val="000000"/>
                </a:solidFill>
                <a:latin typeface="Calibri (MS)"/>
              </a:rPr>
              <a:t> C-46109</a:t>
            </a:r>
          </a:p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Calibri (MS) Bold"/>
              </a:rPr>
              <a:t>INSTITUTE NAME :</a:t>
            </a:r>
            <a:r>
              <a:rPr lang="en-US" sz="1100">
                <a:solidFill>
                  <a:srgbClr val="000000"/>
                </a:solidFill>
                <a:latin typeface="Calibri (MS)"/>
              </a:rPr>
              <a:t> AJAY KUMAR GARG ENGINEERING COLLEGE</a:t>
            </a:r>
          </a:p>
          <a:p>
            <a:pPr>
              <a:lnSpc>
                <a:spcPts val="1540"/>
              </a:lnSpc>
            </a:pPr>
            <a:r>
              <a:rPr lang="en-US" sz="1100">
                <a:solidFill>
                  <a:srgbClr val="000000"/>
                </a:solidFill>
                <a:latin typeface="Calibri (MS) Bold"/>
              </a:rPr>
              <a:t>THEME NAME : </a:t>
            </a:r>
            <a:r>
              <a:rPr lang="en-US" sz="1100">
                <a:solidFill>
                  <a:srgbClr val="000000"/>
                </a:solidFill>
                <a:latin typeface="Calibri (MS)"/>
              </a:rPr>
              <a:t>SMART AUTOMATION</a:t>
            </a:r>
          </a:p>
          <a:p>
            <a:pPr>
              <a:lnSpc>
                <a:spcPts val="1540"/>
              </a:lnSpc>
            </a:pPr>
          </a:p>
        </p:txBody>
      </p:sp>
      <p:sp>
        <p:nvSpPr>
          <p:cNvPr name="TextBox 83" id="83"/>
          <p:cNvSpPr txBox="true"/>
          <p:nvPr/>
        </p:nvSpPr>
        <p:spPr>
          <a:xfrm rot="0">
            <a:off x="12843859" y="4720648"/>
            <a:ext cx="2242372" cy="94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sz="3747">
                <a:solidFill>
                  <a:srgbClr val="000000"/>
                </a:solidFill>
                <a:latin typeface="Jeepers Bold"/>
              </a:rPr>
              <a:t>DEPARTMENTS</a:t>
            </a:r>
          </a:p>
        </p:txBody>
      </p:sp>
      <p:sp>
        <p:nvSpPr>
          <p:cNvPr name="TextBox 84" id="84"/>
          <p:cNvSpPr txBox="true"/>
          <p:nvPr/>
        </p:nvSpPr>
        <p:spPr>
          <a:xfrm rot="10487218">
            <a:off x="13010759" y="5872202"/>
            <a:ext cx="1990156" cy="772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750">
                <a:solidFill>
                  <a:srgbClr val="000000"/>
                </a:solidFill>
                <a:latin typeface="Jeepers Bold"/>
              </a:rPr>
              <a:t>GRIEVANCE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1550" y="598288"/>
            <a:ext cx="1129961" cy="860825"/>
          </a:xfrm>
          <a:custGeom>
            <a:avLst/>
            <a:gdLst/>
            <a:ahLst/>
            <a:cxnLst/>
            <a:rect r="r" b="b" t="t" l="l"/>
            <a:pathLst>
              <a:path h="860825" w="1129961">
                <a:moveTo>
                  <a:pt x="0" y="0"/>
                </a:moveTo>
                <a:lnTo>
                  <a:pt x="1129961" y="0"/>
                </a:lnTo>
                <a:lnTo>
                  <a:pt x="1129961" y="860824"/>
                </a:lnTo>
                <a:lnTo>
                  <a:pt x="0" y="860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995969" y="469238"/>
            <a:ext cx="341576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517480" y="1459112"/>
            <a:ext cx="0" cy="5307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768654" y="3128640"/>
            <a:ext cx="1611954" cy="1008399"/>
            <a:chOff x="0" y="0"/>
            <a:chExt cx="1248806" cy="781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8806" cy="781222"/>
            </a:xfrm>
            <a:custGeom>
              <a:avLst/>
              <a:gdLst/>
              <a:ahLst/>
              <a:cxnLst/>
              <a:rect r="r" b="b" t="t" l="l"/>
              <a:pathLst>
                <a:path h="781222" w="1248806">
                  <a:moveTo>
                    <a:pt x="1045606" y="0"/>
                  </a:moveTo>
                  <a:cubicBezTo>
                    <a:pt x="1157830" y="0"/>
                    <a:pt x="1248806" y="174883"/>
                    <a:pt x="1248806" y="390611"/>
                  </a:cubicBezTo>
                  <a:cubicBezTo>
                    <a:pt x="1248806" y="606340"/>
                    <a:pt x="1157830" y="781222"/>
                    <a:pt x="1045606" y="781222"/>
                  </a:cubicBezTo>
                  <a:lnTo>
                    <a:pt x="203200" y="781222"/>
                  </a:lnTo>
                  <a:cubicBezTo>
                    <a:pt x="90976" y="781222"/>
                    <a:pt x="0" y="606340"/>
                    <a:pt x="0" y="390611"/>
                  </a:cubicBezTo>
                  <a:cubicBezTo>
                    <a:pt x="0" y="1748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1BE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555580" y="2597913"/>
            <a:ext cx="0" cy="5307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286001" y="1989840"/>
            <a:ext cx="2501059" cy="663887"/>
            <a:chOff x="0" y="0"/>
            <a:chExt cx="1378551" cy="3659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8551" cy="365926"/>
            </a:xfrm>
            <a:custGeom>
              <a:avLst/>
              <a:gdLst/>
              <a:ahLst/>
              <a:cxnLst/>
              <a:rect r="r" b="b" t="t" l="l"/>
              <a:pathLst>
                <a:path h="365926" w="1378551">
                  <a:moveTo>
                    <a:pt x="1175351" y="0"/>
                  </a:moveTo>
                  <a:cubicBezTo>
                    <a:pt x="1287575" y="0"/>
                    <a:pt x="1378551" y="81915"/>
                    <a:pt x="1378551" y="182963"/>
                  </a:cubicBezTo>
                  <a:cubicBezTo>
                    <a:pt x="1378551" y="284010"/>
                    <a:pt x="1287575" y="365926"/>
                    <a:pt x="1175351" y="365926"/>
                  </a:cubicBezTo>
                  <a:lnTo>
                    <a:pt x="203200" y="365926"/>
                  </a:lnTo>
                  <a:cubicBezTo>
                    <a:pt x="90976" y="365926"/>
                    <a:pt x="0" y="284010"/>
                    <a:pt x="0" y="182963"/>
                  </a:cubicBezTo>
                  <a:cubicBezTo>
                    <a:pt x="0" y="819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1B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2600" y="4667767"/>
            <a:ext cx="1782161" cy="473061"/>
            <a:chOff x="0" y="0"/>
            <a:chExt cx="1378551" cy="3659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8551" cy="365926"/>
            </a:xfrm>
            <a:custGeom>
              <a:avLst/>
              <a:gdLst/>
              <a:ahLst/>
              <a:cxnLst/>
              <a:rect r="r" b="b" t="t" l="l"/>
              <a:pathLst>
                <a:path h="365926" w="1378551">
                  <a:moveTo>
                    <a:pt x="1175351" y="0"/>
                  </a:moveTo>
                  <a:cubicBezTo>
                    <a:pt x="1287575" y="0"/>
                    <a:pt x="1378551" y="81915"/>
                    <a:pt x="1378551" y="182963"/>
                  </a:cubicBezTo>
                  <a:cubicBezTo>
                    <a:pt x="1378551" y="284010"/>
                    <a:pt x="1287575" y="365926"/>
                    <a:pt x="1175351" y="365926"/>
                  </a:cubicBezTo>
                  <a:lnTo>
                    <a:pt x="203200" y="365926"/>
                  </a:lnTo>
                  <a:cubicBezTo>
                    <a:pt x="90976" y="365926"/>
                    <a:pt x="0" y="284010"/>
                    <a:pt x="0" y="182963"/>
                  </a:cubicBezTo>
                  <a:cubicBezTo>
                    <a:pt x="0" y="819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1BED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1574630" y="4137039"/>
            <a:ext cx="0" cy="5307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00200" y="5674228"/>
            <a:ext cx="1148860" cy="1148860"/>
          </a:xfrm>
          <a:custGeom>
            <a:avLst/>
            <a:gdLst/>
            <a:ahLst/>
            <a:cxnLst/>
            <a:rect r="r" b="b" t="t" l="l"/>
            <a:pathLst>
              <a:path h="1148860" w="1148860">
                <a:moveTo>
                  <a:pt x="0" y="0"/>
                </a:moveTo>
                <a:lnTo>
                  <a:pt x="1148861" y="0"/>
                </a:lnTo>
                <a:lnTo>
                  <a:pt x="1148861" y="1148860"/>
                </a:lnTo>
                <a:lnTo>
                  <a:pt x="0" y="1148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1574630" y="5143500"/>
            <a:ext cx="0" cy="5307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1555580" y="6823088"/>
            <a:ext cx="0" cy="5307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702600" y="8331220"/>
            <a:ext cx="1782161" cy="473061"/>
            <a:chOff x="0" y="0"/>
            <a:chExt cx="1378551" cy="3659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78551" cy="365926"/>
            </a:xfrm>
            <a:custGeom>
              <a:avLst/>
              <a:gdLst/>
              <a:ahLst/>
              <a:cxnLst/>
              <a:rect r="r" b="b" t="t" l="l"/>
              <a:pathLst>
                <a:path h="365926" w="1378551">
                  <a:moveTo>
                    <a:pt x="1175351" y="0"/>
                  </a:moveTo>
                  <a:cubicBezTo>
                    <a:pt x="1287575" y="0"/>
                    <a:pt x="1378551" y="81915"/>
                    <a:pt x="1378551" y="182963"/>
                  </a:cubicBezTo>
                  <a:cubicBezTo>
                    <a:pt x="1378551" y="284010"/>
                    <a:pt x="1287575" y="365926"/>
                    <a:pt x="1175351" y="365926"/>
                  </a:cubicBezTo>
                  <a:lnTo>
                    <a:pt x="203200" y="365926"/>
                  </a:lnTo>
                  <a:cubicBezTo>
                    <a:pt x="90976" y="365926"/>
                    <a:pt x="0" y="284010"/>
                    <a:pt x="0" y="182963"/>
                  </a:cubicBezTo>
                  <a:cubicBezTo>
                    <a:pt x="0" y="819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1BE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574630" y="7772399"/>
            <a:ext cx="0" cy="5307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959623" y="7353816"/>
            <a:ext cx="1268115" cy="523386"/>
          </a:xfrm>
          <a:custGeom>
            <a:avLst/>
            <a:gdLst/>
            <a:ahLst/>
            <a:cxnLst/>
            <a:rect r="r" b="b" t="t" l="l"/>
            <a:pathLst>
              <a:path h="523386" w="1268115">
                <a:moveTo>
                  <a:pt x="0" y="0"/>
                </a:moveTo>
                <a:lnTo>
                  <a:pt x="1268115" y="0"/>
                </a:lnTo>
                <a:lnTo>
                  <a:pt x="1268115" y="523385"/>
                </a:lnTo>
                <a:lnTo>
                  <a:pt x="0" y="523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00200" y="9335009"/>
            <a:ext cx="1268115" cy="523386"/>
          </a:xfrm>
          <a:custGeom>
            <a:avLst/>
            <a:gdLst/>
            <a:ahLst/>
            <a:cxnLst/>
            <a:rect r="r" b="b" t="t" l="l"/>
            <a:pathLst>
              <a:path h="523386" w="1268115">
                <a:moveTo>
                  <a:pt x="0" y="0"/>
                </a:moveTo>
                <a:lnTo>
                  <a:pt x="1268115" y="0"/>
                </a:lnTo>
                <a:lnTo>
                  <a:pt x="1268115" y="523385"/>
                </a:lnTo>
                <a:lnTo>
                  <a:pt x="0" y="523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1612730" y="8804281"/>
            <a:ext cx="0" cy="5307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2149061" y="6267708"/>
            <a:ext cx="8401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3069794" y="6025065"/>
            <a:ext cx="1268115" cy="523386"/>
          </a:xfrm>
          <a:custGeom>
            <a:avLst/>
            <a:gdLst/>
            <a:ahLst/>
            <a:cxnLst/>
            <a:rect r="r" b="b" t="t" l="l"/>
            <a:pathLst>
              <a:path h="523386" w="1268115">
                <a:moveTo>
                  <a:pt x="0" y="0"/>
                </a:moveTo>
                <a:lnTo>
                  <a:pt x="1268115" y="0"/>
                </a:lnTo>
                <a:lnTo>
                  <a:pt x="1268115" y="523386"/>
                </a:lnTo>
                <a:lnTo>
                  <a:pt x="0" y="523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>
            <a:off x="3604192" y="6642941"/>
            <a:ext cx="0" cy="9916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H="true">
            <a:off x="2227738" y="7615508"/>
            <a:ext cx="140703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4973469" y="880782"/>
            <a:ext cx="2178744" cy="578331"/>
            <a:chOff x="0" y="0"/>
            <a:chExt cx="1378551" cy="36592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78551" cy="365926"/>
            </a:xfrm>
            <a:custGeom>
              <a:avLst/>
              <a:gdLst/>
              <a:ahLst/>
              <a:cxnLst/>
              <a:rect r="r" b="b" t="t" l="l"/>
              <a:pathLst>
                <a:path h="365926" w="1378551">
                  <a:moveTo>
                    <a:pt x="1175351" y="0"/>
                  </a:moveTo>
                  <a:cubicBezTo>
                    <a:pt x="1287575" y="0"/>
                    <a:pt x="1378551" y="81915"/>
                    <a:pt x="1378551" y="182963"/>
                  </a:cubicBezTo>
                  <a:cubicBezTo>
                    <a:pt x="1378551" y="284010"/>
                    <a:pt x="1287575" y="365926"/>
                    <a:pt x="1175351" y="365926"/>
                  </a:cubicBezTo>
                  <a:lnTo>
                    <a:pt x="203200" y="365926"/>
                  </a:lnTo>
                  <a:cubicBezTo>
                    <a:pt x="90976" y="365926"/>
                    <a:pt x="0" y="284010"/>
                    <a:pt x="0" y="182963"/>
                  </a:cubicBezTo>
                  <a:cubicBezTo>
                    <a:pt x="0" y="819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>
            <a:off x="4973469" y="1705426"/>
            <a:ext cx="8401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4973469" y="2200996"/>
            <a:ext cx="8401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5" id="35"/>
          <p:cNvGrpSpPr/>
          <p:nvPr/>
        </p:nvGrpSpPr>
        <p:grpSpPr>
          <a:xfrm rot="0">
            <a:off x="5813592" y="1541891"/>
            <a:ext cx="2354334" cy="394953"/>
            <a:chOff x="0" y="0"/>
            <a:chExt cx="2227904" cy="37374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27904" cy="373744"/>
            </a:xfrm>
            <a:custGeom>
              <a:avLst/>
              <a:gdLst/>
              <a:ahLst/>
              <a:cxnLst/>
              <a:rect r="r" b="b" t="t" l="l"/>
              <a:pathLst>
                <a:path h="373744" w="2227904">
                  <a:moveTo>
                    <a:pt x="2024704" y="0"/>
                  </a:moveTo>
                  <a:cubicBezTo>
                    <a:pt x="2136928" y="0"/>
                    <a:pt x="2227904" y="83665"/>
                    <a:pt x="2227904" y="186872"/>
                  </a:cubicBezTo>
                  <a:cubicBezTo>
                    <a:pt x="2227904" y="290078"/>
                    <a:pt x="2136928" y="373744"/>
                    <a:pt x="2024704" y="373744"/>
                  </a:cubicBezTo>
                  <a:lnTo>
                    <a:pt x="203200" y="373744"/>
                  </a:lnTo>
                  <a:cubicBezTo>
                    <a:pt x="90976" y="373744"/>
                    <a:pt x="0" y="290078"/>
                    <a:pt x="0" y="186872"/>
                  </a:cubicBezTo>
                  <a:cubicBezTo>
                    <a:pt x="0" y="83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813592" y="2022569"/>
            <a:ext cx="2354334" cy="394953"/>
            <a:chOff x="0" y="0"/>
            <a:chExt cx="2227904" cy="37374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227904" cy="373744"/>
            </a:xfrm>
            <a:custGeom>
              <a:avLst/>
              <a:gdLst/>
              <a:ahLst/>
              <a:cxnLst/>
              <a:rect r="r" b="b" t="t" l="l"/>
              <a:pathLst>
                <a:path h="373744" w="2227904">
                  <a:moveTo>
                    <a:pt x="2024704" y="0"/>
                  </a:moveTo>
                  <a:cubicBezTo>
                    <a:pt x="2136928" y="0"/>
                    <a:pt x="2227904" y="83665"/>
                    <a:pt x="2227904" y="186872"/>
                  </a:cubicBezTo>
                  <a:cubicBezTo>
                    <a:pt x="2227904" y="290078"/>
                    <a:pt x="2136928" y="373744"/>
                    <a:pt x="2024704" y="373744"/>
                  </a:cubicBezTo>
                  <a:lnTo>
                    <a:pt x="203200" y="373744"/>
                  </a:lnTo>
                  <a:cubicBezTo>
                    <a:pt x="90976" y="373744"/>
                    <a:pt x="0" y="290078"/>
                    <a:pt x="0" y="186872"/>
                  </a:cubicBezTo>
                  <a:cubicBezTo>
                    <a:pt x="0" y="83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5813592" y="2503247"/>
            <a:ext cx="2354334" cy="394953"/>
            <a:chOff x="0" y="0"/>
            <a:chExt cx="2227904" cy="373744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227904" cy="373744"/>
            </a:xfrm>
            <a:custGeom>
              <a:avLst/>
              <a:gdLst/>
              <a:ahLst/>
              <a:cxnLst/>
              <a:rect r="r" b="b" t="t" l="l"/>
              <a:pathLst>
                <a:path h="373744" w="2227904">
                  <a:moveTo>
                    <a:pt x="2024704" y="0"/>
                  </a:moveTo>
                  <a:cubicBezTo>
                    <a:pt x="2136928" y="0"/>
                    <a:pt x="2227904" y="83665"/>
                    <a:pt x="2227904" y="186872"/>
                  </a:cubicBezTo>
                  <a:cubicBezTo>
                    <a:pt x="2227904" y="290078"/>
                    <a:pt x="2136928" y="373744"/>
                    <a:pt x="2024704" y="373744"/>
                  </a:cubicBezTo>
                  <a:lnTo>
                    <a:pt x="203200" y="373744"/>
                  </a:lnTo>
                  <a:cubicBezTo>
                    <a:pt x="90976" y="373744"/>
                    <a:pt x="0" y="290078"/>
                    <a:pt x="0" y="186872"/>
                  </a:cubicBezTo>
                  <a:cubicBezTo>
                    <a:pt x="0" y="83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4" id="44"/>
          <p:cNvSpPr/>
          <p:nvPr/>
        </p:nvSpPr>
        <p:spPr>
          <a:xfrm>
            <a:off x="5011569" y="2672777"/>
            <a:ext cx="8401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5011569" y="3181401"/>
            <a:ext cx="8401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5851692" y="2983925"/>
            <a:ext cx="2354334" cy="394953"/>
            <a:chOff x="0" y="0"/>
            <a:chExt cx="2227904" cy="37374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227904" cy="373744"/>
            </a:xfrm>
            <a:custGeom>
              <a:avLst/>
              <a:gdLst/>
              <a:ahLst/>
              <a:cxnLst/>
              <a:rect r="r" b="b" t="t" l="l"/>
              <a:pathLst>
                <a:path h="373744" w="2227904">
                  <a:moveTo>
                    <a:pt x="2024704" y="0"/>
                  </a:moveTo>
                  <a:cubicBezTo>
                    <a:pt x="2136928" y="0"/>
                    <a:pt x="2227904" y="83665"/>
                    <a:pt x="2227904" y="186872"/>
                  </a:cubicBezTo>
                  <a:cubicBezTo>
                    <a:pt x="2227904" y="290078"/>
                    <a:pt x="2136928" y="373744"/>
                    <a:pt x="2024704" y="373744"/>
                  </a:cubicBezTo>
                  <a:lnTo>
                    <a:pt x="203200" y="373744"/>
                  </a:lnTo>
                  <a:cubicBezTo>
                    <a:pt x="90976" y="373744"/>
                    <a:pt x="0" y="290078"/>
                    <a:pt x="0" y="186872"/>
                  </a:cubicBezTo>
                  <a:cubicBezTo>
                    <a:pt x="0" y="83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9" id="49"/>
          <p:cNvSpPr/>
          <p:nvPr/>
        </p:nvSpPr>
        <p:spPr>
          <a:xfrm>
            <a:off x="5011569" y="1206412"/>
            <a:ext cx="0" cy="19749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4973469" y="3558709"/>
            <a:ext cx="2178744" cy="578331"/>
            <a:chOff x="0" y="0"/>
            <a:chExt cx="1378551" cy="365926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378551" cy="365926"/>
            </a:xfrm>
            <a:custGeom>
              <a:avLst/>
              <a:gdLst/>
              <a:ahLst/>
              <a:cxnLst/>
              <a:rect r="r" b="b" t="t" l="l"/>
              <a:pathLst>
                <a:path h="365926" w="1378551">
                  <a:moveTo>
                    <a:pt x="1175351" y="0"/>
                  </a:moveTo>
                  <a:cubicBezTo>
                    <a:pt x="1287575" y="0"/>
                    <a:pt x="1378551" y="81915"/>
                    <a:pt x="1378551" y="182963"/>
                  </a:cubicBezTo>
                  <a:cubicBezTo>
                    <a:pt x="1378551" y="284010"/>
                    <a:pt x="1287575" y="365926"/>
                    <a:pt x="1175351" y="365926"/>
                  </a:cubicBezTo>
                  <a:lnTo>
                    <a:pt x="203200" y="365926"/>
                  </a:lnTo>
                  <a:cubicBezTo>
                    <a:pt x="90976" y="365926"/>
                    <a:pt x="0" y="284010"/>
                    <a:pt x="0" y="182963"/>
                  </a:cubicBezTo>
                  <a:cubicBezTo>
                    <a:pt x="0" y="819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5813592" y="4204927"/>
            <a:ext cx="2354334" cy="394953"/>
            <a:chOff x="0" y="0"/>
            <a:chExt cx="2227904" cy="373744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227904" cy="373744"/>
            </a:xfrm>
            <a:custGeom>
              <a:avLst/>
              <a:gdLst/>
              <a:ahLst/>
              <a:cxnLst/>
              <a:rect r="r" b="b" t="t" l="l"/>
              <a:pathLst>
                <a:path h="373744" w="2227904">
                  <a:moveTo>
                    <a:pt x="2024704" y="0"/>
                  </a:moveTo>
                  <a:cubicBezTo>
                    <a:pt x="2136928" y="0"/>
                    <a:pt x="2227904" y="83665"/>
                    <a:pt x="2227904" y="186872"/>
                  </a:cubicBezTo>
                  <a:cubicBezTo>
                    <a:pt x="2227904" y="290078"/>
                    <a:pt x="2136928" y="373744"/>
                    <a:pt x="2024704" y="373744"/>
                  </a:cubicBezTo>
                  <a:lnTo>
                    <a:pt x="203200" y="373744"/>
                  </a:lnTo>
                  <a:cubicBezTo>
                    <a:pt x="90976" y="373744"/>
                    <a:pt x="0" y="290078"/>
                    <a:pt x="0" y="186872"/>
                  </a:cubicBezTo>
                  <a:cubicBezTo>
                    <a:pt x="0" y="83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5851692" y="4666554"/>
            <a:ext cx="2354334" cy="394953"/>
            <a:chOff x="0" y="0"/>
            <a:chExt cx="2227904" cy="373744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227904" cy="373744"/>
            </a:xfrm>
            <a:custGeom>
              <a:avLst/>
              <a:gdLst/>
              <a:ahLst/>
              <a:cxnLst/>
              <a:rect r="r" b="b" t="t" l="l"/>
              <a:pathLst>
                <a:path h="373744" w="2227904">
                  <a:moveTo>
                    <a:pt x="2024704" y="0"/>
                  </a:moveTo>
                  <a:cubicBezTo>
                    <a:pt x="2136928" y="0"/>
                    <a:pt x="2227904" y="83665"/>
                    <a:pt x="2227904" y="186872"/>
                  </a:cubicBezTo>
                  <a:cubicBezTo>
                    <a:pt x="2227904" y="290078"/>
                    <a:pt x="2136928" y="373744"/>
                    <a:pt x="2024704" y="373744"/>
                  </a:cubicBezTo>
                  <a:lnTo>
                    <a:pt x="203200" y="373744"/>
                  </a:lnTo>
                  <a:cubicBezTo>
                    <a:pt x="90976" y="373744"/>
                    <a:pt x="0" y="290078"/>
                    <a:pt x="0" y="186872"/>
                  </a:cubicBezTo>
                  <a:cubicBezTo>
                    <a:pt x="0" y="83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5851692" y="5128182"/>
            <a:ext cx="2354334" cy="414003"/>
            <a:chOff x="0" y="0"/>
            <a:chExt cx="2227904" cy="39177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227904" cy="391771"/>
            </a:xfrm>
            <a:custGeom>
              <a:avLst/>
              <a:gdLst/>
              <a:ahLst/>
              <a:cxnLst/>
              <a:rect r="r" b="b" t="t" l="l"/>
              <a:pathLst>
                <a:path h="391771" w="2227904">
                  <a:moveTo>
                    <a:pt x="2024704" y="0"/>
                  </a:moveTo>
                  <a:cubicBezTo>
                    <a:pt x="2136928" y="0"/>
                    <a:pt x="2227904" y="87701"/>
                    <a:pt x="2227904" y="195885"/>
                  </a:cubicBezTo>
                  <a:cubicBezTo>
                    <a:pt x="2227904" y="304070"/>
                    <a:pt x="2136928" y="391771"/>
                    <a:pt x="2024704" y="391771"/>
                  </a:cubicBezTo>
                  <a:lnTo>
                    <a:pt x="203200" y="391771"/>
                  </a:lnTo>
                  <a:cubicBezTo>
                    <a:pt x="90976" y="391771"/>
                    <a:pt x="0" y="304070"/>
                    <a:pt x="0" y="195885"/>
                  </a:cubicBezTo>
                  <a:cubicBezTo>
                    <a:pt x="0" y="8770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2" id="62"/>
          <p:cNvSpPr/>
          <p:nvPr/>
        </p:nvSpPr>
        <p:spPr>
          <a:xfrm>
            <a:off x="4992519" y="3701842"/>
            <a:ext cx="0" cy="16714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>
            <a:off x="4992519" y="4421453"/>
            <a:ext cx="8401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>
            <a:off x="5030619" y="4864031"/>
            <a:ext cx="8401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>
            <a:off x="4992519" y="5354234"/>
            <a:ext cx="8401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6" id="66"/>
          <p:cNvGrpSpPr/>
          <p:nvPr/>
        </p:nvGrpSpPr>
        <p:grpSpPr>
          <a:xfrm rot="0">
            <a:off x="4973469" y="5808885"/>
            <a:ext cx="2178744" cy="578331"/>
            <a:chOff x="0" y="0"/>
            <a:chExt cx="1378551" cy="365926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378551" cy="365926"/>
            </a:xfrm>
            <a:custGeom>
              <a:avLst/>
              <a:gdLst/>
              <a:ahLst/>
              <a:cxnLst/>
              <a:rect r="r" b="b" t="t" l="l"/>
              <a:pathLst>
                <a:path h="365926" w="1378551">
                  <a:moveTo>
                    <a:pt x="1175351" y="0"/>
                  </a:moveTo>
                  <a:cubicBezTo>
                    <a:pt x="1287575" y="0"/>
                    <a:pt x="1378551" y="81915"/>
                    <a:pt x="1378551" y="182963"/>
                  </a:cubicBezTo>
                  <a:cubicBezTo>
                    <a:pt x="1378551" y="284010"/>
                    <a:pt x="1287575" y="365926"/>
                    <a:pt x="1175351" y="365926"/>
                  </a:cubicBezTo>
                  <a:lnTo>
                    <a:pt x="203200" y="365926"/>
                  </a:lnTo>
                  <a:cubicBezTo>
                    <a:pt x="90976" y="365926"/>
                    <a:pt x="0" y="284010"/>
                    <a:pt x="0" y="182963"/>
                  </a:cubicBezTo>
                  <a:cubicBezTo>
                    <a:pt x="0" y="819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5851692" y="6472941"/>
            <a:ext cx="2354334" cy="394953"/>
            <a:chOff x="0" y="0"/>
            <a:chExt cx="2227904" cy="373744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2227904" cy="373744"/>
            </a:xfrm>
            <a:custGeom>
              <a:avLst/>
              <a:gdLst/>
              <a:ahLst/>
              <a:cxnLst/>
              <a:rect r="r" b="b" t="t" l="l"/>
              <a:pathLst>
                <a:path h="373744" w="2227904">
                  <a:moveTo>
                    <a:pt x="2024704" y="0"/>
                  </a:moveTo>
                  <a:cubicBezTo>
                    <a:pt x="2136928" y="0"/>
                    <a:pt x="2227904" y="83665"/>
                    <a:pt x="2227904" y="186872"/>
                  </a:cubicBezTo>
                  <a:cubicBezTo>
                    <a:pt x="2227904" y="290078"/>
                    <a:pt x="2136928" y="373744"/>
                    <a:pt x="2024704" y="373744"/>
                  </a:cubicBezTo>
                  <a:lnTo>
                    <a:pt x="203200" y="373744"/>
                  </a:lnTo>
                  <a:cubicBezTo>
                    <a:pt x="90976" y="373744"/>
                    <a:pt x="0" y="290078"/>
                    <a:pt x="0" y="186872"/>
                  </a:cubicBezTo>
                  <a:cubicBezTo>
                    <a:pt x="0" y="83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5870742" y="6958863"/>
            <a:ext cx="2354334" cy="394953"/>
            <a:chOff x="0" y="0"/>
            <a:chExt cx="2227904" cy="373744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2227904" cy="373744"/>
            </a:xfrm>
            <a:custGeom>
              <a:avLst/>
              <a:gdLst/>
              <a:ahLst/>
              <a:cxnLst/>
              <a:rect r="r" b="b" t="t" l="l"/>
              <a:pathLst>
                <a:path h="373744" w="2227904">
                  <a:moveTo>
                    <a:pt x="2024704" y="0"/>
                  </a:moveTo>
                  <a:cubicBezTo>
                    <a:pt x="2136928" y="0"/>
                    <a:pt x="2227904" y="83665"/>
                    <a:pt x="2227904" y="186872"/>
                  </a:cubicBezTo>
                  <a:cubicBezTo>
                    <a:pt x="2227904" y="290078"/>
                    <a:pt x="2136928" y="373744"/>
                    <a:pt x="2024704" y="373744"/>
                  </a:cubicBezTo>
                  <a:lnTo>
                    <a:pt x="203200" y="373744"/>
                  </a:lnTo>
                  <a:cubicBezTo>
                    <a:pt x="90976" y="373744"/>
                    <a:pt x="0" y="290078"/>
                    <a:pt x="0" y="186872"/>
                  </a:cubicBezTo>
                  <a:cubicBezTo>
                    <a:pt x="0" y="83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5" id="75"/>
          <p:cNvSpPr/>
          <p:nvPr/>
        </p:nvSpPr>
        <p:spPr>
          <a:xfrm>
            <a:off x="5030619" y="6173392"/>
            <a:ext cx="0" cy="10321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>
            <a:off x="5030619" y="6670417"/>
            <a:ext cx="8401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7" id="77"/>
          <p:cNvSpPr/>
          <p:nvPr/>
        </p:nvSpPr>
        <p:spPr>
          <a:xfrm>
            <a:off x="5030619" y="7175389"/>
            <a:ext cx="8401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8" id="78"/>
          <p:cNvGrpSpPr/>
          <p:nvPr/>
        </p:nvGrpSpPr>
        <p:grpSpPr>
          <a:xfrm rot="0">
            <a:off x="4992519" y="7748597"/>
            <a:ext cx="2178744" cy="578331"/>
            <a:chOff x="0" y="0"/>
            <a:chExt cx="1378551" cy="365926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378551" cy="365926"/>
            </a:xfrm>
            <a:custGeom>
              <a:avLst/>
              <a:gdLst/>
              <a:ahLst/>
              <a:cxnLst/>
              <a:rect r="r" b="b" t="t" l="l"/>
              <a:pathLst>
                <a:path h="365926" w="1378551">
                  <a:moveTo>
                    <a:pt x="1175351" y="0"/>
                  </a:moveTo>
                  <a:cubicBezTo>
                    <a:pt x="1287575" y="0"/>
                    <a:pt x="1378551" y="81915"/>
                    <a:pt x="1378551" y="182963"/>
                  </a:cubicBezTo>
                  <a:cubicBezTo>
                    <a:pt x="1378551" y="284010"/>
                    <a:pt x="1287575" y="365926"/>
                    <a:pt x="1175351" y="365926"/>
                  </a:cubicBezTo>
                  <a:lnTo>
                    <a:pt x="203200" y="365926"/>
                  </a:lnTo>
                  <a:cubicBezTo>
                    <a:pt x="90976" y="365926"/>
                    <a:pt x="0" y="284010"/>
                    <a:pt x="0" y="182963"/>
                  </a:cubicBezTo>
                  <a:cubicBezTo>
                    <a:pt x="0" y="819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5813592" y="8567751"/>
            <a:ext cx="2354334" cy="394953"/>
            <a:chOff x="0" y="0"/>
            <a:chExt cx="2227904" cy="373744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2227904" cy="373744"/>
            </a:xfrm>
            <a:custGeom>
              <a:avLst/>
              <a:gdLst/>
              <a:ahLst/>
              <a:cxnLst/>
              <a:rect r="r" b="b" t="t" l="l"/>
              <a:pathLst>
                <a:path h="373744" w="2227904">
                  <a:moveTo>
                    <a:pt x="2024704" y="0"/>
                  </a:moveTo>
                  <a:cubicBezTo>
                    <a:pt x="2136928" y="0"/>
                    <a:pt x="2227904" y="83665"/>
                    <a:pt x="2227904" y="186872"/>
                  </a:cubicBezTo>
                  <a:cubicBezTo>
                    <a:pt x="2227904" y="290078"/>
                    <a:pt x="2136928" y="373744"/>
                    <a:pt x="2024704" y="373744"/>
                  </a:cubicBezTo>
                  <a:lnTo>
                    <a:pt x="203200" y="373744"/>
                  </a:lnTo>
                  <a:cubicBezTo>
                    <a:pt x="90976" y="373744"/>
                    <a:pt x="0" y="290078"/>
                    <a:pt x="0" y="186872"/>
                  </a:cubicBezTo>
                  <a:cubicBezTo>
                    <a:pt x="0" y="836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4" id="84"/>
          <p:cNvSpPr/>
          <p:nvPr/>
        </p:nvSpPr>
        <p:spPr>
          <a:xfrm>
            <a:off x="4992519" y="8804281"/>
            <a:ext cx="8401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5" id="85"/>
          <p:cNvSpPr/>
          <p:nvPr/>
        </p:nvSpPr>
        <p:spPr>
          <a:xfrm>
            <a:off x="5030619" y="8026513"/>
            <a:ext cx="0" cy="7587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6" id="86"/>
          <p:cNvSpPr txBox="true"/>
          <p:nvPr/>
        </p:nvSpPr>
        <p:spPr>
          <a:xfrm rot="0">
            <a:off x="626229" y="3263295"/>
            <a:ext cx="1858532" cy="6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1"/>
              </a:lnSpc>
            </a:pPr>
            <a:r>
              <a:rPr lang="en-US" sz="1965">
                <a:solidFill>
                  <a:srgbClr val="000000"/>
                </a:solidFill>
                <a:latin typeface="Canva Sans 1"/>
              </a:rPr>
              <a:t>selection of language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501333" y="4736069"/>
            <a:ext cx="2108494" cy="30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000000"/>
                </a:solidFill>
                <a:latin typeface="Canva Sans 1"/>
              </a:rPr>
              <a:t>Login to page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-160628" y="-47412"/>
            <a:ext cx="7726181" cy="528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Calibri (MS) Bold"/>
              </a:rPr>
              <a:t>ACTIVITY  DIAGRAM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5256256" y="923475"/>
            <a:ext cx="1613168" cy="445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</a:pPr>
            <a:r>
              <a:rPr lang="en-US" sz="2622">
                <a:solidFill>
                  <a:srgbClr val="FFFFFF"/>
                </a:solidFill>
                <a:latin typeface="Canva Sans 1 Bold"/>
              </a:rPr>
              <a:t>CHATBOT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5875676" y="1591659"/>
            <a:ext cx="2230167" cy="269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596">
                <a:solidFill>
                  <a:srgbClr val="000000"/>
                </a:solidFill>
                <a:latin typeface="Canva Sans 1"/>
              </a:rPr>
              <a:t>Multilanguage Support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5832642" y="2097315"/>
            <a:ext cx="2362334" cy="216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</a:pPr>
            <a:r>
              <a:rPr lang="en-US" sz="1246">
                <a:solidFill>
                  <a:srgbClr val="000000"/>
                </a:solidFill>
                <a:latin typeface="Canva Sans 1"/>
              </a:rPr>
              <a:t>Quick Department recommend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6341240" y="2569922"/>
            <a:ext cx="1056369" cy="25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"/>
              </a:lnSpc>
            </a:pPr>
            <a:r>
              <a:rPr lang="en-US" sz="1470">
                <a:solidFill>
                  <a:srgbClr val="000000"/>
                </a:solidFill>
                <a:latin typeface="Canva Sans 1"/>
              </a:rPr>
              <a:t>Expert Help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6470239" y="3019466"/>
            <a:ext cx="798373" cy="30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1803">
                <a:solidFill>
                  <a:srgbClr val="000000"/>
                </a:solidFill>
                <a:latin typeface="Canva Sans 1"/>
              </a:rPr>
              <a:t>Format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5184140" y="3654217"/>
            <a:ext cx="1795501" cy="38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245">
                <a:solidFill>
                  <a:srgbClr val="FFFFFF"/>
                </a:solidFill>
                <a:latin typeface="Canva Sans 1 Bold"/>
              </a:rPr>
              <a:t>LIVE STATUS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5832642" y="4251046"/>
            <a:ext cx="2286060" cy="28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4">
                <a:solidFill>
                  <a:srgbClr val="000000"/>
                </a:solidFill>
                <a:latin typeface="Canva Sans 1"/>
              </a:rPr>
              <a:t>User Grievance Details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5889792" y="4714661"/>
            <a:ext cx="2211715" cy="23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5"/>
              </a:lnSpc>
            </a:pPr>
            <a:r>
              <a:rPr lang="en-US" sz="1346">
                <a:solidFill>
                  <a:srgbClr val="000000"/>
                </a:solidFill>
                <a:latin typeface="Canva Sans 1"/>
              </a:rPr>
              <a:t>Previous Grievance Details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5943283" y="5204382"/>
            <a:ext cx="2209253" cy="23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2"/>
              </a:lnSpc>
            </a:pPr>
            <a:r>
              <a:rPr lang="en-US" sz="1394">
                <a:solidFill>
                  <a:srgbClr val="000000"/>
                </a:solidFill>
                <a:latin typeface="Canva Sans 1"/>
              </a:rPr>
              <a:t>Current Grievance Details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5328194" y="5880154"/>
            <a:ext cx="1422281" cy="38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245">
                <a:solidFill>
                  <a:srgbClr val="FFFFFF"/>
                </a:solidFill>
                <a:latin typeface="Canva Sans 1 Bold"/>
              </a:rPr>
              <a:t>TUTORIAL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6039334" y="6508109"/>
            <a:ext cx="1902851" cy="28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4">
                <a:solidFill>
                  <a:srgbClr val="000000"/>
                </a:solidFill>
                <a:latin typeface="Canva Sans 1"/>
              </a:rPr>
              <a:t>Vedios For Tutorial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6501951" y="6982194"/>
            <a:ext cx="769249" cy="286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4">
                <a:solidFill>
                  <a:srgbClr val="000000"/>
                </a:solidFill>
                <a:latin typeface="Canva Sans 1"/>
              </a:rPr>
              <a:t>Articles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5832642" y="8642496"/>
            <a:ext cx="2244349" cy="216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</a:pPr>
            <a:r>
              <a:rPr lang="en-US" sz="1246">
                <a:solidFill>
                  <a:srgbClr val="000000"/>
                </a:solidFill>
                <a:latin typeface="Canva Sans 1"/>
              </a:rPr>
              <a:t>To Enhance Our Performance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5368749" y="7808616"/>
            <a:ext cx="1517826" cy="38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245">
                <a:solidFill>
                  <a:srgbClr val="FFFFFF"/>
                </a:solidFill>
                <a:latin typeface="Canva Sans 1 Bold"/>
              </a:rPr>
              <a:t>FEEDBACK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520383" y="2125648"/>
            <a:ext cx="2108494" cy="30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000000"/>
                </a:solidFill>
                <a:latin typeface="Canva Sans 1"/>
              </a:rPr>
              <a:t>Visit To Web Page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634765" y="6069476"/>
            <a:ext cx="1934358" cy="282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000000"/>
                </a:solidFill>
                <a:latin typeface="Canva Sans 1 Bold"/>
              </a:rPr>
              <a:t>Register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547697" y="7420491"/>
            <a:ext cx="2108494" cy="30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000000"/>
                </a:solidFill>
                <a:latin typeface="Canva Sans 1"/>
              </a:rPr>
              <a:t>Login 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558483" y="8388851"/>
            <a:ext cx="2108494" cy="30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000000"/>
                </a:solidFill>
                <a:latin typeface="Canva Sans 1"/>
              </a:rPr>
              <a:t>User’s Details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927055" y="9354059"/>
            <a:ext cx="1453552" cy="44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4"/>
              </a:lnSpc>
            </a:pPr>
            <a:r>
              <a:rPr lang="en-US" sz="1274">
                <a:solidFill>
                  <a:srgbClr val="000000"/>
                </a:solidFill>
                <a:latin typeface="Canva Sans 1"/>
              </a:rPr>
              <a:t>Aadhar Authentication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2628878" y="6100094"/>
            <a:ext cx="2108494" cy="30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000000"/>
                </a:solidFill>
                <a:latin typeface="Canva Sans 1"/>
              </a:rPr>
              <a:t>Sign Up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977841" y="5852531"/>
            <a:ext cx="3013841" cy="44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2642">
                <a:solidFill>
                  <a:srgbClr val="000000"/>
                </a:solidFill>
                <a:latin typeface="Canva Sans 1 Bold"/>
              </a:rPr>
              <a:t>NO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489048" y="6751024"/>
            <a:ext cx="3013841" cy="44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2642">
                <a:solidFill>
                  <a:srgbClr val="000000"/>
                </a:solidFill>
                <a:latin typeface="Canva Sans 1 Bold"/>
              </a:rPr>
              <a:t>YES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880690" y="1551019"/>
            <a:ext cx="2108494" cy="30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000000"/>
                </a:solidFill>
                <a:latin typeface="Canva Sans 1 Bold"/>
              </a:rPr>
              <a:t>USER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8225076" y="1082587"/>
            <a:ext cx="10184370" cy="802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Introduction:</a:t>
            </a:r>
            <a:r>
              <a:rPr lang="en-US" sz="1384">
                <a:solidFill>
                  <a:srgbClr val="D9346D"/>
                </a:solidFill>
                <a:latin typeface="Arial Bold"/>
              </a:rPr>
              <a:t> 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The introduction sets the stage for your website, emphasizing its core purpose: delivering valuable services.</a:t>
            </a:r>
          </a:p>
          <a:p>
            <a:pPr>
              <a:lnSpc>
                <a:spcPts val="2685"/>
              </a:lnSpc>
            </a:pPr>
            <a:r>
              <a:rPr lang="en-US" sz="1384">
                <a:solidFill>
                  <a:srgbClr val="000000"/>
                </a:solidFill>
                <a:latin typeface="Arial"/>
              </a:rPr>
              <a:t>                             The focus is on creating a user-friendly experience for your visitors.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Website Structure: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 This section outlines the key components of your website,detailing what users can expect in terms of</a:t>
            </a:r>
          </a:p>
          <a:p>
            <a:pPr>
              <a:lnSpc>
                <a:spcPts val="2685"/>
              </a:lnSpc>
            </a:pPr>
            <a:r>
              <a:rPr lang="en-US" sz="1384">
                <a:solidFill>
                  <a:srgbClr val="000000"/>
                </a:solidFill>
                <a:latin typeface="Arial"/>
              </a:rPr>
              <a:t>                                       functionality.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Chatbot Section: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 Within the chatbot section, your website offers a range of features: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Multilingual Support: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 Users can access the site in their preferred language for enhanced convenience.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Quick Department Recommend:</a:t>
            </a:r>
            <a:r>
              <a:rPr lang="en-US" sz="1384">
                <a:solidFill>
                  <a:srgbClr val="05592D"/>
                </a:solidFill>
                <a:latin typeface="Arial"/>
              </a:rPr>
              <a:t> 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The chatbot streamlines the process by promptly suggesting relevant departments based on</a:t>
            </a:r>
          </a:p>
          <a:p>
            <a:pPr>
              <a:lnSpc>
                <a:spcPts val="2685"/>
              </a:lnSpc>
            </a:pPr>
            <a:r>
              <a:rPr lang="en-US" sz="1384">
                <a:solidFill>
                  <a:srgbClr val="000000"/>
                </a:solidFill>
                <a:latin typeface="Arial"/>
              </a:rPr>
              <a:t>                                                              user queries.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Expert Help:</a:t>
            </a:r>
            <a:r>
              <a:rPr lang="en-US" sz="1384">
                <a:solidFill>
                  <a:srgbClr val="05592D"/>
                </a:solidFill>
                <a:latin typeface="Arial"/>
              </a:rPr>
              <a:t> 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Users have access to expert assistance, making it easier for them to find solutions.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Structured Format: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 Information and assistance are presented in an organized, user-friendly manner.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User Account Section:</a:t>
            </a:r>
            <a:r>
              <a:rPr lang="en-US" sz="1384">
                <a:solidFill>
                  <a:srgbClr val="05592D"/>
                </a:solidFill>
                <a:latin typeface="Arial"/>
              </a:rPr>
              <a:t> 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This section caters to user authentication and account management: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Login to Page: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 Existing users can log in here.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Registered? (YES):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 For users with existing accounts, the login option is readily available.</a:t>
            </a:r>
          </a:p>
          <a:p>
            <a:pPr>
              <a:lnSpc>
                <a:spcPts val="2685"/>
              </a:lnSpc>
            </a:pPr>
            <a:r>
              <a:rPr lang="en-US" sz="1384">
                <a:solidFill>
                  <a:srgbClr val="000000"/>
                </a:solidFill>
                <a:latin typeface="Arial"/>
              </a:rPr>
              <a:t>     </a:t>
            </a:r>
            <a:r>
              <a:rPr lang="en-US" sz="1384">
                <a:solidFill>
                  <a:srgbClr val="05592D"/>
                </a:solidFill>
                <a:latin typeface="Arial"/>
              </a:rPr>
              <a:t> </a:t>
            </a:r>
            <a:r>
              <a:rPr lang="en-US" sz="1384">
                <a:solidFill>
                  <a:srgbClr val="05592D"/>
                </a:solidFill>
                <a:latin typeface="Arial Bold"/>
              </a:rPr>
              <a:t>Registered? (NO):</a:t>
            </a:r>
            <a:r>
              <a:rPr lang="en-US" sz="1384">
                <a:solidFill>
                  <a:srgbClr val="05592D"/>
                </a:solidFill>
                <a:latin typeface="Arial"/>
              </a:rPr>
              <a:t> 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New users can seamlessly sign up for an account.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Sign Up:</a:t>
            </a:r>
            <a:r>
              <a:rPr lang="en-US" sz="1384">
                <a:solidFill>
                  <a:srgbClr val="05592D"/>
                </a:solidFill>
                <a:latin typeface="Arial"/>
              </a:rPr>
              <a:t> 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This is where users can provide the necessary information to create their accounts.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Live Status Section: 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The live status section focuses on tracking user grievances: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User Grievance Details: 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Users can view and manage their previous and ongoing grievances, fostering transparency and</a:t>
            </a:r>
          </a:p>
          <a:p>
            <a:pPr>
              <a:lnSpc>
                <a:spcPts val="2685"/>
              </a:lnSpc>
            </a:pPr>
            <a:r>
              <a:rPr lang="en-US" sz="1384">
                <a:solidFill>
                  <a:srgbClr val="000000"/>
                </a:solidFill>
                <a:latin typeface="Arial"/>
              </a:rPr>
              <a:t>                                             accountability.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Tutorial Section: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 The tutorial section aims to educate users: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Videos for Tutorial: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 Users can access tutorial videos to enhance their learning experience.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Articles:</a:t>
            </a:r>
            <a:r>
              <a:rPr lang="en-US" sz="1384">
                <a:solidFill>
                  <a:srgbClr val="D9346D"/>
                </a:solidFill>
                <a:latin typeface="Arial Bold"/>
              </a:rPr>
              <a:t> 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Informative articles on various topics are available to provide valuable insights.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Feedback Mechanism:</a:t>
            </a:r>
            <a:r>
              <a:rPr lang="en-US" sz="1384">
                <a:solidFill>
                  <a:srgbClr val="05592D"/>
                </a:solidFill>
                <a:latin typeface="Arial"/>
              </a:rPr>
              <a:t>  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Finally, this section encourages user feedback for continuous improvement:</a:t>
            </a:r>
          </a:p>
          <a:p>
            <a:pPr marL="298868" indent="-149434" lvl="1">
              <a:lnSpc>
                <a:spcPts val="2685"/>
              </a:lnSpc>
              <a:buFont typeface="Arial"/>
              <a:buChar char="•"/>
            </a:pPr>
            <a:r>
              <a:rPr lang="en-US" sz="1384">
                <a:solidFill>
                  <a:srgbClr val="05592D"/>
                </a:solidFill>
                <a:latin typeface="Arial Bold"/>
              </a:rPr>
              <a:t>To Enhance Our Performance:</a:t>
            </a:r>
            <a:r>
              <a:rPr lang="en-US" sz="1384">
                <a:solidFill>
                  <a:srgbClr val="000000"/>
                </a:solidFill>
                <a:latin typeface="Arial"/>
              </a:rPr>
              <a:t> Users can provide feedback to help enhance the overall website performance, fostering user</a:t>
            </a:r>
          </a:p>
          <a:p>
            <a:pPr>
              <a:lnSpc>
                <a:spcPts val="2685"/>
              </a:lnSpc>
            </a:pPr>
            <a:r>
              <a:rPr lang="en-US" sz="1384">
                <a:solidFill>
                  <a:srgbClr val="000000"/>
                </a:solidFill>
                <a:latin typeface="Arial"/>
              </a:rPr>
              <a:t>                                                           satisfaction.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8551070" y="-56193"/>
            <a:ext cx="9238656" cy="110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8"/>
              </a:lnSpc>
            </a:pPr>
            <a:r>
              <a:rPr lang="en-US" sz="5727">
                <a:solidFill>
                  <a:srgbClr val="000000"/>
                </a:solidFill>
                <a:latin typeface="Calibri (MS) Bold"/>
              </a:rPr>
              <a:t>APPLICATION UI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639310" y="576239"/>
            <a:ext cx="1100209" cy="904922"/>
          </a:xfrm>
          <a:custGeom>
            <a:avLst/>
            <a:gdLst/>
            <a:ahLst/>
            <a:cxnLst/>
            <a:rect r="r" b="b" t="t" l="l"/>
            <a:pathLst>
              <a:path h="904922" w="1100209">
                <a:moveTo>
                  <a:pt x="0" y="0"/>
                </a:moveTo>
                <a:lnTo>
                  <a:pt x="1100209" y="0"/>
                </a:lnTo>
                <a:lnTo>
                  <a:pt x="1100209" y="904922"/>
                </a:lnTo>
                <a:lnTo>
                  <a:pt x="0" y="904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87594" y="1390743"/>
            <a:ext cx="1713337" cy="546364"/>
          </a:xfrm>
          <a:custGeom>
            <a:avLst/>
            <a:gdLst/>
            <a:ahLst/>
            <a:cxnLst/>
            <a:rect r="r" b="b" t="t" l="l"/>
            <a:pathLst>
              <a:path h="546364" w="1713337">
                <a:moveTo>
                  <a:pt x="0" y="0"/>
                </a:moveTo>
                <a:lnTo>
                  <a:pt x="1713337" y="0"/>
                </a:lnTo>
                <a:lnTo>
                  <a:pt x="1713337" y="546364"/>
                </a:lnTo>
                <a:lnTo>
                  <a:pt x="0" y="546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802209" y="1856131"/>
            <a:ext cx="2797491" cy="1012010"/>
            <a:chOff x="0" y="0"/>
            <a:chExt cx="736788" cy="2665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788" cy="266538"/>
            </a:xfrm>
            <a:custGeom>
              <a:avLst/>
              <a:gdLst/>
              <a:ahLst/>
              <a:cxnLst/>
              <a:rect r="r" b="b" t="t" l="l"/>
              <a:pathLst>
                <a:path h="266538" w="736788">
                  <a:moveTo>
                    <a:pt x="133269" y="0"/>
                  </a:moveTo>
                  <a:lnTo>
                    <a:pt x="603519" y="0"/>
                  </a:lnTo>
                  <a:cubicBezTo>
                    <a:pt x="638864" y="0"/>
                    <a:pt x="672762" y="14041"/>
                    <a:pt x="697754" y="39034"/>
                  </a:cubicBezTo>
                  <a:cubicBezTo>
                    <a:pt x="722747" y="64026"/>
                    <a:pt x="736788" y="97924"/>
                    <a:pt x="736788" y="133269"/>
                  </a:cubicBezTo>
                  <a:lnTo>
                    <a:pt x="736788" y="133269"/>
                  </a:lnTo>
                  <a:cubicBezTo>
                    <a:pt x="736788" y="206871"/>
                    <a:pt x="677121" y="266538"/>
                    <a:pt x="603519" y="266538"/>
                  </a:cubicBezTo>
                  <a:lnTo>
                    <a:pt x="133269" y="266538"/>
                  </a:lnTo>
                  <a:cubicBezTo>
                    <a:pt x="59666" y="266538"/>
                    <a:pt x="0" y="206871"/>
                    <a:pt x="0" y="133269"/>
                  </a:cubicBezTo>
                  <a:lnTo>
                    <a:pt x="0" y="133269"/>
                  </a:lnTo>
                  <a:cubicBezTo>
                    <a:pt x="0" y="59666"/>
                    <a:pt x="59666" y="0"/>
                    <a:pt x="1332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Lato"/>
                </a:rPr>
                <a:t>website-UI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15091480" y="2755001"/>
            <a:ext cx="561935" cy="5619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04297" y="3232507"/>
            <a:ext cx="3503051" cy="914400"/>
            <a:chOff x="0" y="0"/>
            <a:chExt cx="922614" cy="2408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2614" cy="240830"/>
            </a:xfrm>
            <a:custGeom>
              <a:avLst/>
              <a:gdLst/>
              <a:ahLst/>
              <a:cxnLst/>
              <a:rect r="r" b="b" t="t" l="l"/>
              <a:pathLst>
                <a:path h="240830" w="922614">
                  <a:moveTo>
                    <a:pt x="719414" y="0"/>
                  </a:moveTo>
                  <a:lnTo>
                    <a:pt x="203200" y="0"/>
                  </a:lnTo>
                  <a:lnTo>
                    <a:pt x="0" y="120415"/>
                  </a:lnTo>
                  <a:lnTo>
                    <a:pt x="203200" y="240830"/>
                  </a:lnTo>
                  <a:lnTo>
                    <a:pt x="719414" y="240830"/>
                  </a:lnTo>
                  <a:lnTo>
                    <a:pt x="922614" y="120415"/>
                  </a:lnTo>
                  <a:lnTo>
                    <a:pt x="719414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52400" y="-76200"/>
              <a:ext cx="5080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000000"/>
                  </a:solidFill>
                  <a:latin typeface="Canva Sans 2"/>
                </a:rPr>
                <a:t>Providers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78067" y="4665926"/>
            <a:ext cx="3086100" cy="682831"/>
            <a:chOff x="0" y="0"/>
            <a:chExt cx="812800" cy="1798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79840"/>
            </a:xfrm>
            <a:custGeom>
              <a:avLst/>
              <a:gdLst/>
              <a:ahLst/>
              <a:cxnLst/>
              <a:rect r="r" b="b" t="t" l="l"/>
              <a:pathLst>
                <a:path h="179840" w="812800">
                  <a:moveTo>
                    <a:pt x="89920" y="0"/>
                  </a:moveTo>
                  <a:lnTo>
                    <a:pt x="722880" y="0"/>
                  </a:lnTo>
                  <a:cubicBezTo>
                    <a:pt x="772541" y="0"/>
                    <a:pt x="812800" y="40259"/>
                    <a:pt x="812800" y="89920"/>
                  </a:cubicBezTo>
                  <a:lnTo>
                    <a:pt x="812800" y="89920"/>
                  </a:lnTo>
                  <a:cubicBezTo>
                    <a:pt x="812800" y="139582"/>
                    <a:pt x="772541" y="179840"/>
                    <a:pt x="722880" y="179840"/>
                  </a:cubicBezTo>
                  <a:lnTo>
                    <a:pt x="89920" y="179840"/>
                  </a:lnTo>
                  <a:cubicBezTo>
                    <a:pt x="40259" y="179840"/>
                    <a:pt x="0" y="139582"/>
                    <a:pt x="0" y="89920"/>
                  </a:cubicBezTo>
                  <a:lnTo>
                    <a:pt x="0" y="89920"/>
                  </a:lnTo>
                  <a:cubicBezTo>
                    <a:pt x="0" y="40259"/>
                    <a:pt x="40259" y="0"/>
                    <a:pt x="8992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Canva Sans 2"/>
                </a:rPr>
                <a:t>Processed Data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941608" y="5950852"/>
            <a:ext cx="2879684" cy="890776"/>
            <a:chOff x="0" y="0"/>
            <a:chExt cx="758435" cy="2346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58435" cy="234608"/>
            </a:xfrm>
            <a:custGeom>
              <a:avLst/>
              <a:gdLst/>
              <a:ahLst/>
              <a:cxnLst/>
              <a:rect r="r" b="b" t="t" l="l"/>
              <a:pathLst>
                <a:path h="234608" w="758435">
                  <a:moveTo>
                    <a:pt x="117304" y="0"/>
                  </a:moveTo>
                  <a:lnTo>
                    <a:pt x="641132" y="0"/>
                  </a:lnTo>
                  <a:cubicBezTo>
                    <a:pt x="705917" y="0"/>
                    <a:pt x="758435" y="52519"/>
                    <a:pt x="758435" y="117304"/>
                  </a:cubicBezTo>
                  <a:lnTo>
                    <a:pt x="758435" y="117304"/>
                  </a:lnTo>
                  <a:cubicBezTo>
                    <a:pt x="758435" y="148415"/>
                    <a:pt x="746077" y="178252"/>
                    <a:pt x="724078" y="200250"/>
                  </a:cubicBezTo>
                  <a:cubicBezTo>
                    <a:pt x="702079" y="222249"/>
                    <a:pt x="672242" y="234608"/>
                    <a:pt x="641132" y="234608"/>
                  </a:cubicBezTo>
                  <a:lnTo>
                    <a:pt x="117304" y="234608"/>
                  </a:lnTo>
                  <a:cubicBezTo>
                    <a:pt x="86193" y="234608"/>
                    <a:pt x="56356" y="222249"/>
                    <a:pt x="34358" y="200250"/>
                  </a:cubicBezTo>
                  <a:cubicBezTo>
                    <a:pt x="12359" y="178252"/>
                    <a:pt x="0" y="148415"/>
                    <a:pt x="0" y="117304"/>
                  </a:cubicBezTo>
                  <a:lnTo>
                    <a:pt x="0" y="117304"/>
                  </a:lnTo>
                  <a:cubicBezTo>
                    <a:pt x="0" y="86193"/>
                    <a:pt x="12359" y="56356"/>
                    <a:pt x="34358" y="34358"/>
                  </a:cubicBezTo>
                  <a:cubicBezTo>
                    <a:pt x="56356" y="12359"/>
                    <a:pt x="86193" y="0"/>
                    <a:pt x="1173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trike="noStrike" u="none">
                  <a:solidFill>
                    <a:srgbClr val="000000"/>
                  </a:solidFill>
                  <a:latin typeface="Lato"/>
                </a:rPr>
                <a:t>Repository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-5400000">
            <a:off x="15048948" y="4094954"/>
            <a:ext cx="552514" cy="656421"/>
            <a:chOff x="0" y="0"/>
            <a:chExt cx="68414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84140" cy="812800"/>
            </a:xfrm>
            <a:custGeom>
              <a:avLst/>
              <a:gdLst/>
              <a:ahLst/>
              <a:cxnLst/>
              <a:rect r="r" b="b" t="t" l="l"/>
              <a:pathLst>
                <a:path h="812800" w="684140">
                  <a:moveTo>
                    <a:pt x="684140" y="406400"/>
                  </a:moveTo>
                  <a:lnTo>
                    <a:pt x="277740" y="0"/>
                  </a:lnTo>
                  <a:lnTo>
                    <a:pt x="27774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77740" y="609600"/>
                  </a:lnTo>
                  <a:lnTo>
                    <a:pt x="277740" y="812800"/>
                  </a:lnTo>
                  <a:lnTo>
                    <a:pt x="684140" y="406400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5400000">
            <a:off x="15052736" y="5275132"/>
            <a:ext cx="549052" cy="652307"/>
            <a:chOff x="0" y="0"/>
            <a:chExt cx="68414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84140" cy="812800"/>
            </a:xfrm>
            <a:custGeom>
              <a:avLst/>
              <a:gdLst/>
              <a:ahLst/>
              <a:cxnLst/>
              <a:rect r="r" b="b" t="t" l="l"/>
              <a:pathLst>
                <a:path h="812800" w="684140">
                  <a:moveTo>
                    <a:pt x="684140" y="406400"/>
                  </a:moveTo>
                  <a:lnTo>
                    <a:pt x="277740" y="0"/>
                  </a:lnTo>
                  <a:lnTo>
                    <a:pt x="27774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77740" y="609600"/>
                  </a:lnTo>
                  <a:lnTo>
                    <a:pt x="277740" y="812800"/>
                  </a:lnTo>
                  <a:lnTo>
                    <a:pt x="684140" y="406400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553590" y="6133031"/>
            <a:ext cx="497239" cy="590750"/>
            <a:chOff x="0" y="0"/>
            <a:chExt cx="68414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84140" cy="812800"/>
            </a:xfrm>
            <a:custGeom>
              <a:avLst/>
              <a:gdLst/>
              <a:ahLst/>
              <a:cxnLst/>
              <a:rect r="r" b="b" t="t" l="l"/>
              <a:pathLst>
                <a:path h="812800" w="684140">
                  <a:moveTo>
                    <a:pt x="684140" y="406400"/>
                  </a:moveTo>
                  <a:lnTo>
                    <a:pt x="277740" y="0"/>
                  </a:lnTo>
                  <a:lnTo>
                    <a:pt x="27774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77740" y="609600"/>
                  </a:lnTo>
                  <a:lnTo>
                    <a:pt x="277740" y="812800"/>
                  </a:lnTo>
                  <a:lnTo>
                    <a:pt x="684140" y="406400"/>
                  </a:lnTo>
                  <a:close/>
                </a:path>
              </a:pathLst>
            </a:custGeom>
            <a:solidFill>
              <a:srgbClr val="29262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5400000">
            <a:off x="15068891" y="6676556"/>
            <a:ext cx="625118" cy="742679"/>
            <a:chOff x="0" y="0"/>
            <a:chExt cx="68414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4140" cy="812800"/>
            </a:xfrm>
            <a:custGeom>
              <a:avLst/>
              <a:gdLst/>
              <a:ahLst/>
              <a:cxnLst/>
              <a:rect r="r" b="b" t="t" l="l"/>
              <a:pathLst>
                <a:path h="812800" w="684140">
                  <a:moveTo>
                    <a:pt x="684140" y="406400"/>
                  </a:moveTo>
                  <a:lnTo>
                    <a:pt x="277740" y="0"/>
                  </a:lnTo>
                  <a:lnTo>
                    <a:pt x="27774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77740" y="609600"/>
                  </a:lnTo>
                  <a:lnTo>
                    <a:pt x="277740" y="812800"/>
                  </a:lnTo>
                  <a:lnTo>
                    <a:pt x="684140" y="406400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10685040">
            <a:off x="16590306" y="6175571"/>
            <a:ext cx="461973" cy="548853"/>
            <a:chOff x="0" y="0"/>
            <a:chExt cx="68414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84140" cy="812800"/>
            </a:xfrm>
            <a:custGeom>
              <a:avLst/>
              <a:gdLst/>
              <a:ahLst/>
              <a:cxnLst/>
              <a:rect r="r" b="b" t="t" l="l"/>
              <a:pathLst>
                <a:path h="812800" w="684140">
                  <a:moveTo>
                    <a:pt x="684140" y="406400"/>
                  </a:moveTo>
                  <a:lnTo>
                    <a:pt x="277740" y="0"/>
                  </a:lnTo>
                  <a:lnTo>
                    <a:pt x="27774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77740" y="609600"/>
                  </a:lnTo>
                  <a:lnTo>
                    <a:pt x="277740" y="812800"/>
                  </a:lnTo>
                  <a:lnTo>
                    <a:pt x="68414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878067" y="7383105"/>
            <a:ext cx="3383663" cy="890776"/>
            <a:chOff x="0" y="0"/>
            <a:chExt cx="891171" cy="23460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91171" cy="234608"/>
            </a:xfrm>
            <a:custGeom>
              <a:avLst/>
              <a:gdLst/>
              <a:ahLst/>
              <a:cxnLst/>
              <a:rect r="r" b="b" t="t" l="l"/>
              <a:pathLst>
                <a:path h="234608" w="891171">
                  <a:moveTo>
                    <a:pt x="116689" y="0"/>
                  </a:moveTo>
                  <a:lnTo>
                    <a:pt x="774481" y="0"/>
                  </a:lnTo>
                  <a:cubicBezTo>
                    <a:pt x="838927" y="0"/>
                    <a:pt x="891171" y="52244"/>
                    <a:pt x="891171" y="116689"/>
                  </a:cubicBezTo>
                  <a:lnTo>
                    <a:pt x="891171" y="117918"/>
                  </a:lnTo>
                  <a:cubicBezTo>
                    <a:pt x="891171" y="182364"/>
                    <a:pt x="838927" y="234608"/>
                    <a:pt x="774481" y="234608"/>
                  </a:cubicBezTo>
                  <a:lnTo>
                    <a:pt x="116689" y="234608"/>
                  </a:lnTo>
                  <a:cubicBezTo>
                    <a:pt x="52244" y="234608"/>
                    <a:pt x="0" y="182364"/>
                    <a:pt x="0" y="117918"/>
                  </a:cubicBezTo>
                  <a:lnTo>
                    <a:pt x="0" y="116689"/>
                  </a:lnTo>
                  <a:cubicBezTo>
                    <a:pt x="0" y="52244"/>
                    <a:pt x="52244" y="0"/>
                    <a:pt x="1166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Lato"/>
                </a:rPr>
                <a:t>Database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6926420" y="6150072"/>
            <a:ext cx="1490459" cy="599851"/>
            <a:chOff x="0" y="0"/>
            <a:chExt cx="392549" cy="15798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92549" cy="157985"/>
            </a:xfrm>
            <a:custGeom>
              <a:avLst/>
              <a:gdLst/>
              <a:ahLst/>
              <a:cxnLst/>
              <a:rect r="r" b="b" t="t" l="l"/>
              <a:pathLst>
                <a:path h="157985" w="392549">
                  <a:moveTo>
                    <a:pt x="0" y="0"/>
                  </a:moveTo>
                  <a:lnTo>
                    <a:pt x="392549" y="0"/>
                  </a:lnTo>
                  <a:lnTo>
                    <a:pt x="392549" y="157985"/>
                  </a:lnTo>
                  <a:lnTo>
                    <a:pt x="0" y="157985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 2"/>
                </a:rPr>
                <a:t>Models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703033" y="6095699"/>
            <a:ext cx="850556" cy="708597"/>
            <a:chOff x="0" y="0"/>
            <a:chExt cx="224015" cy="18662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24015" cy="186626"/>
            </a:xfrm>
            <a:custGeom>
              <a:avLst/>
              <a:gdLst/>
              <a:ahLst/>
              <a:cxnLst/>
              <a:rect r="r" b="b" t="t" l="l"/>
              <a:pathLst>
                <a:path h="186626" w="224015">
                  <a:moveTo>
                    <a:pt x="93313" y="0"/>
                  </a:moveTo>
                  <a:lnTo>
                    <a:pt x="130702" y="0"/>
                  </a:lnTo>
                  <a:cubicBezTo>
                    <a:pt x="182237" y="0"/>
                    <a:pt x="224015" y="41778"/>
                    <a:pt x="224015" y="93313"/>
                  </a:cubicBezTo>
                  <a:lnTo>
                    <a:pt x="224015" y="93313"/>
                  </a:lnTo>
                  <a:cubicBezTo>
                    <a:pt x="224015" y="118061"/>
                    <a:pt x="214184" y="141796"/>
                    <a:pt x="196684" y="159296"/>
                  </a:cubicBezTo>
                  <a:cubicBezTo>
                    <a:pt x="179184" y="176795"/>
                    <a:pt x="155450" y="186626"/>
                    <a:pt x="130702" y="186626"/>
                  </a:cubicBezTo>
                  <a:lnTo>
                    <a:pt x="93313" y="186626"/>
                  </a:lnTo>
                  <a:cubicBezTo>
                    <a:pt x="68565" y="186626"/>
                    <a:pt x="44830" y="176795"/>
                    <a:pt x="27331" y="159296"/>
                  </a:cubicBezTo>
                  <a:cubicBezTo>
                    <a:pt x="9831" y="141796"/>
                    <a:pt x="0" y="118061"/>
                    <a:pt x="0" y="93313"/>
                  </a:cubicBezTo>
                  <a:lnTo>
                    <a:pt x="0" y="93313"/>
                  </a:lnTo>
                  <a:cubicBezTo>
                    <a:pt x="0" y="68565"/>
                    <a:pt x="9831" y="44830"/>
                    <a:pt x="27331" y="27331"/>
                  </a:cubicBezTo>
                  <a:cubicBezTo>
                    <a:pt x="44830" y="9831"/>
                    <a:pt x="68565" y="0"/>
                    <a:pt x="9331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000000"/>
                  </a:solidFill>
                  <a:latin typeface="Lato"/>
                </a:rPr>
                <a:t>API</a:t>
              </a: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-5983106">
            <a:off x="12738530" y="6970203"/>
            <a:ext cx="1267607" cy="938029"/>
          </a:xfrm>
          <a:custGeom>
            <a:avLst/>
            <a:gdLst/>
            <a:ahLst/>
            <a:cxnLst/>
            <a:rect r="r" b="b" t="t" l="l"/>
            <a:pathLst>
              <a:path h="938029" w="1267607">
                <a:moveTo>
                  <a:pt x="0" y="0"/>
                </a:moveTo>
                <a:lnTo>
                  <a:pt x="1267607" y="0"/>
                </a:lnTo>
                <a:lnTo>
                  <a:pt x="1267607" y="938029"/>
                </a:lnTo>
                <a:lnTo>
                  <a:pt x="0" y="9380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8161363">
            <a:off x="17229910" y="7220746"/>
            <a:ext cx="1206360" cy="431274"/>
          </a:xfrm>
          <a:custGeom>
            <a:avLst/>
            <a:gdLst/>
            <a:ahLst/>
            <a:cxnLst/>
            <a:rect r="r" b="b" t="t" l="l"/>
            <a:pathLst>
              <a:path h="431274" w="1206360">
                <a:moveTo>
                  <a:pt x="0" y="0"/>
                </a:moveTo>
                <a:lnTo>
                  <a:pt x="1206359" y="0"/>
                </a:lnTo>
                <a:lnTo>
                  <a:pt x="1206359" y="431274"/>
                </a:lnTo>
                <a:lnTo>
                  <a:pt x="0" y="4312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7" id="47"/>
          <p:cNvSpPr/>
          <p:nvPr/>
        </p:nvSpPr>
        <p:spPr>
          <a:xfrm flipH="true" flipV="true">
            <a:off x="12248896" y="1617315"/>
            <a:ext cx="0" cy="6102050"/>
          </a:xfrm>
          <a:prstGeom prst="line">
            <a:avLst/>
          </a:prstGeom>
          <a:ln cap="flat" w="114300">
            <a:solidFill>
              <a:srgbClr val="05592D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48" id="48"/>
          <p:cNvSpPr/>
          <p:nvPr/>
        </p:nvSpPr>
        <p:spPr>
          <a:xfrm flipH="false" flipV="false" rot="0">
            <a:off x="431170" y="378393"/>
            <a:ext cx="862340" cy="937326"/>
          </a:xfrm>
          <a:custGeom>
            <a:avLst/>
            <a:gdLst/>
            <a:ahLst/>
            <a:cxnLst/>
            <a:rect r="r" b="b" t="t" l="l"/>
            <a:pathLst>
              <a:path h="937326" w="862340">
                <a:moveTo>
                  <a:pt x="0" y="0"/>
                </a:moveTo>
                <a:lnTo>
                  <a:pt x="862340" y="0"/>
                </a:lnTo>
                <a:lnTo>
                  <a:pt x="862340" y="937326"/>
                </a:lnTo>
                <a:lnTo>
                  <a:pt x="0" y="9373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486448" y="716141"/>
            <a:ext cx="884395" cy="832939"/>
          </a:xfrm>
          <a:custGeom>
            <a:avLst/>
            <a:gdLst/>
            <a:ahLst/>
            <a:cxnLst/>
            <a:rect r="r" b="b" t="t" l="l"/>
            <a:pathLst>
              <a:path h="832939" w="884395">
                <a:moveTo>
                  <a:pt x="0" y="0"/>
                </a:moveTo>
                <a:lnTo>
                  <a:pt x="884395" y="0"/>
                </a:lnTo>
                <a:lnTo>
                  <a:pt x="884395" y="832939"/>
                </a:lnTo>
                <a:lnTo>
                  <a:pt x="0" y="8329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3812268" y="1754343"/>
            <a:ext cx="2918694" cy="2764039"/>
          </a:xfrm>
          <a:custGeom>
            <a:avLst/>
            <a:gdLst/>
            <a:ahLst/>
            <a:cxnLst/>
            <a:rect r="r" b="b" t="t" l="l"/>
            <a:pathLst>
              <a:path h="2764039" w="2918694">
                <a:moveTo>
                  <a:pt x="0" y="0"/>
                </a:moveTo>
                <a:lnTo>
                  <a:pt x="2918693" y="0"/>
                </a:lnTo>
                <a:lnTo>
                  <a:pt x="2918693" y="2764039"/>
                </a:lnTo>
                <a:lnTo>
                  <a:pt x="0" y="27640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1" id="51"/>
          <p:cNvSpPr/>
          <p:nvPr/>
        </p:nvSpPr>
        <p:spPr>
          <a:xfrm flipH="false" flipV="false" rot="0">
            <a:off x="6931738" y="5244448"/>
            <a:ext cx="3215709" cy="3235856"/>
          </a:xfrm>
          <a:custGeom>
            <a:avLst/>
            <a:gdLst/>
            <a:ahLst/>
            <a:cxnLst/>
            <a:rect r="r" b="b" t="t" l="l"/>
            <a:pathLst>
              <a:path h="3235856" w="3215709">
                <a:moveTo>
                  <a:pt x="0" y="0"/>
                </a:moveTo>
                <a:lnTo>
                  <a:pt x="3215709" y="0"/>
                </a:lnTo>
                <a:lnTo>
                  <a:pt x="3215709" y="3235855"/>
                </a:lnTo>
                <a:lnTo>
                  <a:pt x="0" y="32358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463" t="-5489" r="0" b="-548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2" id="52"/>
          <p:cNvSpPr/>
          <p:nvPr/>
        </p:nvSpPr>
        <p:spPr>
          <a:xfrm flipH="false" flipV="false" rot="0">
            <a:off x="7005063" y="1839600"/>
            <a:ext cx="3048167" cy="3284850"/>
          </a:xfrm>
          <a:custGeom>
            <a:avLst/>
            <a:gdLst/>
            <a:ahLst/>
            <a:cxnLst/>
            <a:rect r="r" b="b" t="t" l="l"/>
            <a:pathLst>
              <a:path h="3284850" w="3048167">
                <a:moveTo>
                  <a:pt x="0" y="0"/>
                </a:moveTo>
                <a:lnTo>
                  <a:pt x="3048167" y="0"/>
                </a:lnTo>
                <a:lnTo>
                  <a:pt x="3048167" y="3284850"/>
                </a:lnTo>
                <a:lnTo>
                  <a:pt x="0" y="328485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978" t="0" r="-2978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3" id="53"/>
          <p:cNvSpPr/>
          <p:nvPr/>
        </p:nvSpPr>
        <p:spPr>
          <a:xfrm flipH="false" flipV="false" rot="0">
            <a:off x="3723498" y="4743126"/>
            <a:ext cx="2871990" cy="3961311"/>
          </a:xfrm>
          <a:custGeom>
            <a:avLst/>
            <a:gdLst/>
            <a:ahLst/>
            <a:cxnLst/>
            <a:rect r="r" b="b" t="t" l="l"/>
            <a:pathLst>
              <a:path h="3961311" w="2871990">
                <a:moveTo>
                  <a:pt x="0" y="0"/>
                </a:moveTo>
                <a:lnTo>
                  <a:pt x="2871990" y="0"/>
                </a:lnTo>
                <a:lnTo>
                  <a:pt x="2871990" y="3961311"/>
                </a:lnTo>
                <a:lnTo>
                  <a:pt x="0" y="396131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1110" r="0" b="-111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4" id="54"/>
          <p:cNvSpPr/>
          <p:nvPr/>
        </p:nvSpPr>
        <p:spPr>
          <a:xfrm flipH="false" flipV="false" rot="0">
            <a:off x="500022" y="1839600"/>
            <a:ext cx="2857248" cy="3065976"/>
          </a:xfrm>
          <a:custGeom>
            <a:avLst/>
            <a:gdLst/>
            <a:ahLst/>
            <a:cxnLst/>
            <a:rect r="r" b="b" t="t" l="l"/>
            <a:pathLst>
              <a:path h="3065976" w="2857248">
                <a:moveTo>
                  <a:pt x="0" y="0"/>
                </a:moveTo>
                <a:lnTo>
                  <a:pt x="2857248" y="0"/>
                </a:lnTo>
                <a:lnTo>
                  <a:pt x="2857248" y="3065976"/>
                </a:lnTo>
                <a:lnTo>
                  <a:pt x="0" y="30659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5898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5" id="55"/>
          <p:cNvSpPr txBox="true"/>
          <p:nvPr/>
        </p:nvSpPr>
        <p:spPr>
          <a:xfrm rot="0">
            <a:off x="431170" y="-62931"/>
            <a:ext cx="5475469" cy="1378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8"/>
              </a:lnSpc>
            </a:pPr>
            <a:r>
              <a:rPr lang="en-US" sz="7227">
                <a:solidFill>
                  <a:srgbClr val="000000"/>
                </a:solidFill>
                <a:latin typeface="Calibri (MS) Bold"/>
              </a:rPr>
              <a:t>LAYOUT</a:t>
            </a:r>
          </a:p>
        </p:txBody>
      </p:sp>
      <p:sp>
        <p:nvSpPr>
          <p:cNvPr name="Freeform 56" id="56"/>
          <p:cNvSpPr/>
          <p:nvPr/>
        </p:nvSpPr>
        <p:spPr>
          <a:xfrm flipH="false" flipV="false" rot="0">
            <a:off x="500022" y="5875811"/>
            <a:ext cx="2901892" cy="2021487"/>
          </a:xfrm>
          <a:custGeom>
            <a:avLst/>
            <a:gdLst/>
            <a:ahLst/>
            <a:cxnLst/>
            <a:rect r="r" b="b" t="t" l="l"/>
            <a:pathLst>
              <a:path h="2021487" w="2901892">
                <a:moveTo>
                  <a:pt x="0" y="0"/>
                </a:moveTo>
                <a:lnTo>
                  <a:pt x="2901892" y="0"/>
                </a:lnTo>
                <a:lnTo>
                  <a:pt x="2901892" y="2021487"/>
                </a:lnTo>
                <a:lnTo>
                  <a:pt x="0" y="202148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7" id="57"/>
          <p:cNvGrpSpPr/>
          <p:nvPr/>
        </p:nvGrpSpPr>
        <p:grpSpPr>
          <a:xfrm rot="0">
            <a:off x="263125" y="1481161"/>
            <a:ext cx="11055897" cy="7610666"/>
            <a:chOff x="0" y="0"/>
            <a:chExt cx="2911841" cy="2004455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911841" cy="2004455"/>
            </a:xfrm>
            <a:custGeom>
              <a:avLst/>
              <a:gdLst/>
              <a:ahLst/>
              <a:cxnLst/>
              <a:rect r="r" b="b" t="t" l="l"/>
              <a:pathLst>
                <a:path h="2004455" w="2911841">
                  <a:moveTo>
                    <a:pt x="0" y="0"/>
                  </a:moveTo>
                  <a:lnTo>
                    <a:pt x="2911841" y="0"/>
                  </a:lnTo>
                  <a:lnTo>
                    <a:pt x="2911841" y="2004455"/>
                  </a:lnTo>
                  <a:lnTo>
                    <a:pt x="0" y="2004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2593813" y="170430"/>
            <a:ext cx="4665487" cy="137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1"/>
              </a:lnSpc>
            </a:pPr>
            <a:r>
              <a:rPr lang="en-US" sz="7222">
                <a:solidFill>
                  <a:srgbClr val="000000"/>
                </a:solidFill>
                <a:latin typeface="Calibri (MS) Bold"/>
              </a:rPr>
              <a:t>Data Flow</a:t>
            </a:r>
          </a:p>
        </p:txBody>
      </p:sp>
      <p:sp>
        <p:nvSpPr>
          <p:cNvPr name="TextBox 61" id="61"/>
          <p:cNvSpPr txBox="true"/>
          <p:nvPr/>
        </p:nvSpPr>
        <p:spPr>
          <a:xfrm rot="-58842">
            <a:off x="11430937" y="7605127"/>
            <a:ext cx="163591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05592D"/>
                </a:solidFill>
                <a:latin typeface="Canva Sans 1 Bold"/>
              </a:rPr>
              <a:t>Flow</a:t>
            </a:r>
          </a:p>
        </p:txBody>
      </p:sp>
      <p:sp>
        <p:nvSpPr>
          <p:cNvPr name="AutoShape 62" id="62"/>
          <p:cNvSpPr/>
          <p:nvPr/>
        </p:nvSpPr>
        <p:spPr>
          <a:xfrm flipV="true">
            <a:off x="3357270" y="3195133"/>
            <a:ext cx="454998" cy="183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3" id="63"/>
          <p:cNvSpPr/>
          <p:nvPr/>
        </p:nvSpPr>
        <p:spPr>
          <a:xfrm>
            <a:off x="6700263" y="3175359"/>
            <a:ext cx="70104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>
            <a:off x="6704978" y="4454644"/>
            <a:ext cx="274101" cy="9018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>
            <a:off x="5147070" y="4537432"/>
            <a:ext cx="12423" cy="2056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6" id="66"/>
          <p:cNvSpPr txBox="true"/>
          <p:nvPr/>
        </p:nvSpPr>
        <p:spPr>
          <a:xfrm rot="0">
            <a:off x="5558944" y="9310902"/>
            <a:ext cx="7813389" cy="59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8"/>
              </a:lnSpc>
              <a:spcBef>
                <a:spcPct val="0"/>
              </a:spcBef>
            </a:pPr>
            <a:r>
              <a:rPr lang="en-US" sz="3363">
                <a:solidFill>
                  <a:srgbClr val="000000"/>
                </a:solidFill>
                <a:latin typeface="Repo Bold Bold"/>
              </a:rPr>
              <a:t>prototype:-</a:t>
            </a:r>
          </a:p>
        </p:txBody>
      </p:sp>
      <p:grpSp>
        <p:nvGrpSpPr>
          <p:cNvPr name="Group 67" id="67"/>
          <p:cNvGrpSpPr/>
          <p:nvPr/>
        </p:nvGrpSpPr>
        <p:grpSpPr>
          <a:xfrm rot="0">
            <a:off x="7968222" y="9203592"/>
            <a:ext cx="9864868" cy="891192"/>
            <a:chOff x="0" y="0"/>
            <a:chExt cx="3547860" cy="320514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3547859" cy="320514"/>
            </a:xfrm>
            <a:custGeom>
              <a:avLst/>
              <a:gdLst/>
              <a:ahLst/>
              <a:cxnLst/>
              <a:rect r="r" b="b" t="t" l="l"/>
              <a:pathLst>
                <a:path h="320514" w="3547859">
                  <a:moveTo>
                    <a:pt x="26683" y="0"/>
                  </a:moveTo>
                  <a:lnTo>
                    <a:pt x="3521176" y="0"/>
                  </a:lnTo>
                  <a:cubicBezTo>
                    <a:pt x="3528253" y="0"/>
                    <a:pt x="3535040" y="2811"/>
                    <a:pt x="3540044" y="7815"/>
                  </a:cubicBezTo>
                  <a:cubicBezTo>
                    <a:pt x="3545048" y="12819"/>
                    <a:pt x="3547859" y="19606"/>
                    <a:pt x="3547859" y="26683"/>
                  </a:cubicBezTo>
                  <a:lnTo>
                    <a:pt x="3547859" y="293831"/>
                  </a:lnTo>
                  <a:cubicBezTo>
                    <a:pt x="3547859" y="300907"/>
                    <a:pt x="3545048" y="307694"/>
                    <a:pt x="3540044" y="312698"/>
                  </a:cubicBezTo>
                  <a:cubicBezTo>
                    <a:pt x="3535040" y="317702"/>
                    <a:pt x="3528253" y="320514"/>
                    <a:pt x="3521176" y="320514"/>
                  </a:cubicBezTo>
                  <a:lnTo>
                    <a:pt x="26683" y="320514"/>
                  </a:lnTo>
                  <a:cubicBezTo>
                    <a:pt x="19606" y="320514"/>
                    <a:pt x="12819" y="317702"/>
                    <a:pt x="7815" y="312698"/>
                  </a:cubicBezTo>
                  <a:cubicBezTo>
                    <a:pt x="2811" y="307694"/>
                    <a:pt x="0" y="300907"/>
                    <a:pt x="0" y="293831"/>
                  </a:cubicBezTo>
                  <a:lnTo>
                    <a:pt x="0" y="26683"/>
                  </a:lnTo>
                  <a:cubicBezTo>
                    <a:pt x="0" y="19606"/>
                    <a:pt x="2811" y="12819"/>
                    <a:pt x="7815" y="7815"/>
                  </a:cubicBezTo>
                  <a:cubicBezTo>
                    <a:pt x="12819" y="2811"/>
                    <a:pt x="19606" y="0"/>
                    <a:pt x="266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9890637" y="9557434"/>
            <a:ext cx="8397363" cy="344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"/>
              </a:lnSpc>
            </a:pPr>
            <a:r>
              <a:rPr lang="en-US" sz="1052">
                <a:solidFill>
                  <a:srgbClr val="000000"/>
                </a:solidFill>
                <a:latin typeface="Canva Sans 1"/>
              </a:rPr>
              <a:t>https://www.figma.com/file/yAq4SozPctg1tG5ijInp8T/Public-Grievance-Website?type=design&amp;node-id=0-1&amp;mode=design&amp;t=mlBMAeS8Ew2gusSd-0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20312" t="0" r="-20312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8686636"/>
            <a:ext cx="18507038" cy="1864018"/>
            <a:chOff x="0" y="0"/>
            <a:chExt cx="4874282" cy="4909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74282" cy="490935"/>
            </a:xfrm>
            <a:custGeom>
              <a:avLst/>
              <a:gdLst/>
              <a:ahLst/>
              <a:cxnLst/>
              <a:rect r="r" b="b" t="t" l="l"/>
              <a:pathLst>
                <a:path h="490935" w="4874282">
                  <a:moveTo>
                    <a:pt x="0" y="0"/>
                  </a:moveTo>
                  <a:lnTo>
                    <a:pt x="4874282" y="0"/>
                  </a:lnTo>
                  <a:lnTo>
                    <a:pt x="4874282" y="490935"/>
                  </a:lnTo>
                  <a:lnTo>
                    <a:pt x="0" y="490935"/>
                  </a:lnTo>
                  <a:close/>
                </a:path>
              </a:pathLst>
            </a:custGeom>
            <a:solidFill>
              <a:srgbClr val="F9C31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67217" y="1372845"/>
            <a:ext cx="614044" cy="1131879"/>
          </a:xfrm>
          <a:custGeom>
            <a:avLst/>
            <a:gdLst/>
            <a:ahLst/>
            <a:cxnLst/>
            <a:rect r="r" b="b" t="t" l="l"/>
            <a:pathLst>
              <a:path h="1131879" w="614044">
                <a:moveTo>
                  <a:pt x="0" y="0"/>
                </a:moveTo>
                <a:lnTo>
                  <a:pt x="614045" y="0"/>
                </a:lnTo>
                <a:lnTo>
                  <a:pt x="614045" y="1131879"/>
                </a:lnTo>
                <a:lnTo>
                  <a:pt x="0" y="1131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6374" y="1571543"/>
            <a:ext cx="805310" cy="805310"/>
          </a:xfrm>
          <a:custGeom>
            <a:avLst/>
            <a:gdLst/>
            <a:ahLst/>
            <a:cxnLst/>
            <a:rect r="r" b="b" t="t" l="l"/>
            <a:pathLst>
              <a:path h="805310" w="805310">
                <a:moveTo>
                  <a:pt x="0" y="0"/>
                </a:moveTo>
                <a:lnTo>
                  <a:pt x="805310" y="0"/>
                </a:lnTo>
                <a:lnTo>
                  <a:pt x="805310" y="805310"/>
                </a:lnTo>
                <a:lnTo>
                  <a:pt x="0" y="805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229092" y="1028700"/>
            <a:ext cx="0" cy="199634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2290204" y="1919735"/>
            <a:ext cx="936243" cy="0"/>
          </a:xfrm>
          <a:prstGeom prst="line">
            <a:avLst/>
          </a:prstGeom>
          <a:ln cap="flat" w="38100">
            <a:solidFill>
              <a:srgbClr val="F15A2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369322" y="1475543"/>
            <a:ext cx="926484" cy="926484"/>
          </a:xfrm>
          <a:custGeom>
            <a:avLst/>
            <a:gdLst/>
            <a:ahLst/>
            <a:cxnLst/>
            <a:rect r="r" b="b" t="t" l="l"/>
            <a:pathLst>
              <a:path h="926484" w="926484">
                <a:moveTo>
                  <a:pt x="0" y="0"/>
                </a:moveTo>
                <a:lnTo>
                  <a:pt x="926484" y="0"/>
                </a:lnTo>
                <a:lnTo>
                  <a:pt x="926484" y="926484"/>
                </a:lnTo>
                <a:lnTo>
                  <a:pt x="0" y="926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H="true">
            <a:off x="4496208" y="1900685"/>
            <a:ext cx="936243" cy="0"/>
          </a:xfrm>
          <a:prstGeom prst="line">
            <a:avLst/>
          </a:prstGeom>
          <a:ln cap="flat" w="38100">
            <a:solidFill>
              <a:srgbClr val="F15A2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6563830" y="1267126"/>
            <a:ext cx="838333" cy="416833"/>
          </a:xfrm>
          <a:prstGeom prst="line">
            <a:avLst/>
          </a:prstGeom>
          <a:ln cap="flat" w="38100">
            <a:solidFill>
              <a:srgbClr val="F15A2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6588049" y="2144833"/>
            <a:ext cx="813153" cy="464040"/>
          </a:xfrm>
          <a:prstGeom prst="line">
            <a:avLst/>
          </a:prstGeom>
          <a:ln cap="flat" w="38100">
            <a:solidFill>
              <a:srgbClr val="F15A2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553519" y="886084"/>
            <a:ext cx="753397" cy="727970"/>
          </a:xfrm>
          <a:custGeom>
            <a:avLst/>
            <a:gdLst/>
            <a:ahLst/>
            <a:cxnLst/>
            <a:rect r="r" b="b" t="t" l="l"/>
            <a:pathLst>
              <a:path h="727970" w="753397">
                <a:moveTo>
                  <a:pt x="0" y="0"/>
                </a:moveTo>
                <a:lnTo>
                  <a:pt x="753397" y="0"/>
                </a:lnTo>
                <a:lnTo>
                  <a:pt x="753397" y="727969"/>
                </a:lnTo>
                <a:lnTo>
                  <a:pt x="0" y="7279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560993" y="1475543"/>
            <a:ext cx="865814" cy="865814"/>
          </a:xfrm>
          <a:custGeom>
            <a:avLst/>
            <a:gdLst/>
            <a:ahLst/>
            <a:cxnLst/>
            <a:rect r="r" b="b" t="t" l="l"/>
            <a:pathLst>
              <a:path h="865814" w="865814">
                <a:moveTo>
                  <a:pt x="0" y="0"/>
                </a:moveTo>
                <a:lnTo>
                  <a:pt x="865814" y="0"/>
                </a:lnTo>
                <a:lnTo>
                  <a:pt x="865814" y="865814"/>
                </a:lnTo>
                <a:lnTo>
                  <a:pt x="0" y="8658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10644" y="2127804"/>
            <a:ext cx="1303276" cy="995229"/>
          </a:xfrm>
          <a:custGeom>
            <a:avLst/>
            <a:gdLst/>
            <a:ahLst/>
            <a:cxnLst/>
            <a:rect r="r" b="b" t="t" l="l"/>
            <a:pathLst>
              <a:path h="995229" w="1303276">
                <a:moveTo>
                  <a:pt x="0" y="0"/>
                </a:moveTo>
                <a:lnTo>
                  <a:pt x="1303277" y="0"/>
                </a:lnTo>
                <a:lnTo>
                  <a:pt x="1303277" y="995229"/>
                </a:lnTo>
                <a:lnTo>
                  <a:pt x="0" y="9952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31523" y="3396518"/>
            <a:ext cx="6388995" cy="4747193"/>
            <a:chOff x="0" y="0"/>
            <a:chExt cx="8518660" cy="63295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048872"/>
              <a:ext cx="3227829" cy="3239979"/>
            </a:xfrm>
            <a:custGeom>
              <a:avLst/>
              <a:gdLst/>
              <a:ahLst/>
              <a:cxnLst/>
              <a:rect r="r" b="b" t="t" l="l"/>
              <a:pathLst>
                <a:path h="3239979" w="3227829">
                  <a:moveTo>
                    <a:pt x="0" y="0"/>
                  </a:moveTo>
                  <a:lnTo>
                    <a:pt x="3227829" y="0"/>
                  </a:lnTo>
                  <a:lnTo>
                    <a:pt x="3227829" y="3239980"/>
                  </a:lnTo>
                  <a:lnTo>
                    <a:pt x="0" y="3239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79291" y="1051953"/>
              <a:ext cx="5212855" cy="947792"/>
            </a:xfrm>
            <a:custGeom>
              <a:avLst/>
              <a:gdLst/>
              <a:ahLst/>
              <a:cxnLst/>
              <a:rect r="r" b="b" t="t" l="l"/>
              <a:pathLst>
                <a:path h="947792" w="5212855">
                  <a:moveTo>
                    <a:pt x="0" y="0"/>
                  </a:moveTo>
                  <a:lnTo>
                    <a:pt x="5212855" y="0"/>
                  </a:lnTo>
                  <a:lnTo>
                    <a:pt x="5212855" y="947791"/>
                  </a:lnTo>
                  <a:lnTo>
                    <a:pt x="0" y="947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47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100918" y="1007165"/>
              <a:ext cx="947792" cy="947792"/>
            </a:xfrm>
            <a:custGeom>
              <a:avLst/>
              <a:gdLst/>
              <a:ahLst/>
              <a:cxnLst/>
              <a:rect r="r" b="b" t="t" l="l"/>
              <a:pathLst>
                <a:path h="947792" w="947792">
                  <a:moveTo>
                    <a:pt x="0" y="0"/>
                  </a:moveTo>
                  <a:lnTo>
                    <a:pt x="947792" y="0"/>
                  </a:lnTo>
                  <a:lnTo>
                    <a:pt x="947792" y="947792"/>
                  </a:lnTo>
                  <a:lnTo>
                    <a:pt x="0" y="947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227829" y="2507234"/>
              <a:ext cx="5290830" cy="961969"/>
            </a:xfrm>
            <a:custGeom>
              <a:avLst/>
              <a:gdLst/>
              <a:ahLst/>
              <a:cxnLst/>
              <a:rect r="r" b="b" t="t" l="l"/>
              <a:pathLst>
                <a:path h="961969" w="5290830">
                  <a:moveTo>
                    <a:pt x="0" y="0"/>
                  </a:moveTo>
                  <a:lnTo>
                    <a:pt x="5290831" y="0"/>
                  </a:lnTo>
                  <a:lnTo>
                    <a:pt x="5290831" y="961969"/>
                  </a:lnTo>
                  <a:lnTo>
                    <a:pt x="0" y="961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47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320112" y="3977203"/>
              <a:ext cx="5198548" cy="945191"/>
            </a:xfrm>
            <a:custGeom>
              <a:avLst/>
              <a:gdLst/>
              <a:ahLst/>
              <a:cxnLst/>
              <a:rect r="r" b="b" t="t" l="l"/>
              <a:pathLst>
                <a:path h="945191" w="5198548">
                  <a:moveTo>
                    <a:pt x="0" y="0"/>
                  </a:moveTo>
                  <a:lnTo>
                    <a:pt x="5198548" y="0"/>
                  </a:lnTo>
                  <a:lnTo>
                    <a:pt x="5198548" y="945190"/>
                  </a:lnTo>
                  <a:lnTo>
                    <a:pt x="0" y="945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47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100918" y="5385731"/>
              <a:ext cx="5191228" cy="943860"/>
            </a:xfrm>
            <a:custGeom>
              <a:avLst/>
              <a:gdLst/>
              <a:ahLst/>
              <a:cxnLst/>
              <a:rect r="r" b="b" t="t" l="l"/>
              <a:pathLst>
                <a:path h="943860" w="5191228">
                  <a:moveTo>
                    <a:pt x="0" y="0"/>
                  </a:moveTo>
                  <a:lnTo>
                    <a:pt x="5191228" y="0"/>
                  </a:lnTo>
                  <a:lnTo>
                    <a:pt x="5191228" y="943860"/>
                  </a:lnTo>
                  <a:lnTo>
                    <a:pt x="0" y="943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47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227829" y="2533237"/>
              <a:ext cx="986766" cy="986766"/>
            </a:xfrm>
            <a:custGeom>
              <a:avLst/>
              <a:gdLst/>
              <a:ahLst/>
              <a:cxnLst/>
              <a:rect r="r" b="b" t="t" l="l"/>
              <a:pathLst>
                <a:path h="986766" w="986766">
                  <a:moveTo>
                    <a:pt x="0" y="0"/>
                  </a:moveTo>
                  <a:lnTo>
                    <a:pt x="986766" y="0"/>
                  </a:lnTo>
                  <a:lnTo>
                    <a:pt x="986766" y="986766"/>
                  </a:lnTo>
                  <a:lnTo>
                    <a:pt x="0" y="986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166642" y="3968701"/>
              <a:ext cx="968331" cy="968331"/>
            </a:xfrm>
            <a:custGeom>
              <a:avLst/>
              <a:gdLst/>
              <a:ahLst/>
              <a:cxnLst/>
              <a:rect r="r" b="b" t="t" l="l"/>
              <a:pathLst>
                <a:path h="968331" w="968331">
                  <a:moveTo>
                    <a:pt x="0" y="0"/>
                  </a:moveTo>
                  <a:lnTo>
                    <a:pt x="968331" y="0"/>
                  </a:lnTo>
                  <a:lnTo>
                    <a:pt x="968331" y="968331"/>
                  </a:lnTo>
                  <a:lnTo>
                    <a:pt x="0" y="968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031407" y="5337980"/>
              <a:ext cx="946640" cy="946640"/>
            </a:xfrm>
            <a:custGeom>
              <a:avLst/>
              <a:gdLst/>
              <a:ahLst/>
              <a:cxnLst/>
              <a:rect r="r" b="b" t="t" l="l"/>
              <a:pathLst>
                <a:path h="946640" w="946640">
                  <a:moveTo>
                    <a:pt x="0" y="0"/>
                  </a:moveTo>
                  <a:lnTo>
                    <a:pt x="946640" y="0"/>
                  </a:lnTo>
                  <a:lnTo>
                    <a:pt x="946640" y="946640"/>
                  </a:lnTo>
                  <a:lnTo>
                    <a:pt x="0" y="946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28" id="28"/>
            <p:cNvSpPr/>
            <p:nvPr/>
          </p:nvSpPr>
          <p:spPr>
            <a:xfrm>
              <a:off x="1050207" y="654246"/>
              <a:ext cx="298959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61982" y="-57150"/>
              <a:ext cx="4966039" cy="685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1"/>
                </a:lnSpc>
              </a:pPr>
              <a:r>
                <a:rPr lang="en-US" sz="3101">
                  <a:solidFill>
                    <a:srgbClr val="000000"/>
                  </a:solidFill>
                  <a:latin typeface="Canva Sans 1 Bold"/>
                </a:rPr>
                <a:t>FEATURES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93313" y="2900716"/>
              <a:ext cx="2677495" cy="1350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9"/>
                </a:lnSpc>
              </a:pPr>
              <a:r>
                <a:rPr lang="en-US" sz="1978">
                  <a:solidFill>
                    <a:srgbClr val="000000"/>
                  </a:solidFill>
                  <a:latin typeface="Canva Sans 1 Bold"/>
                </a:rPr>
                <a:t>Grievance Support System Functioning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643837" y="1091618"/>
              <a:ext cx="3693309" cy="863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35"/>
                </a:lnSpc>
              </a:pPr>
              <a:r>
                <a:rPr lang="en-US" sz="1882">
                  <a:solidFill>
                    <a:srgbClr val="000000"/>
                  </a:solidFill>
                  <a:latin typeface="Canva Sans 1 Bold"/>
                </a:rPr>
                <a:t>Quick Department Selection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4410365" y="2759851"/>
              <a:ext cx="2643288" cy="418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4"/>
                </a:lnSpc>
              </a:pPr>
              <a:r>
                <a:rPr lang="en-US" sz="1888">
                  <a:solidFill>
                    <a:srgbClr val="000000"/>
                  </a:solidFill>
                  <a:latin typeface="Canva Sans 1 Bold"/>
                </a:rPr>
                <a:t>Live Status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051311" y="4037528"/>
              <a:ext cx="3240835" cy="81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02"/>
                </a:lnSpc>
              </a:pPr>
              <a:r>
                <a:rPr lang="en-US" sz="1787">
                  <a:solidFill>
                    <a:srgbClr val="000000"/>
                  </a:solidFill>
                  <a:latin typeface="Canva Sans 1 Bold"/>
                </a:rPr>
                <a:t>Multilanguage Support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3320112" y="5602909"/>
              <a:ext cx="2615963" cy="485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3"/>
                </a:lnSpc>
              </a:pPr>
              <a:r>
                <a:rPr lang="en-US" sz="2202">
                  <a:solidFill>
                    <a:srgbClr val="000000"/>
                  </a:solidFill>
                  <a:latin typeface="Canva Sans 1 Bold"/>
                </a:rPr>
                <a:t>Tutorials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978296" y="251907"/>
            <a:ext cx="7909654" cy="6035964"/>
            <a:chOff x="0" y="0"/>
            <a:chExt cx="2083201" cy="15897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083201" cy="1589719"/>
            </a:xfrm>
            <a:custGeom>
              <a:avLst/>
              <a:gdLst/>
              <a:ahLst/>
              <a:cxnLst/>
              <a:rect r="r" b="b" t="t" l="l"/>
              <a:pathLst>
                <a:path h="1589719" w="2083201">
                  <a:moveTo>
                    <a:pt x="0" y="0"/>
                  </a:moveTo>
                  <a:lnTo>
                    <a:pt x="2083201" y="0"/>
                  </a:lnTo>
                  <a:lnTo>
                    <a:pt x="2083201" y="1589719"/>
                  </a:lnTo>
                  <a:lnTo>
                    <a:pt x="0" y="1589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248142" y="194757"/>
            <a:ext cx="4029508" cy="515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3"/>
              </a:lnSpc>
            </a:pPr>
            <a:r>
              <a:rPr lang="en-US" sz="3024">
                <a:solidFill>
                  <a:srgbClr val="000000"/>
                </a:solidFill>
                <a:latin typeface="Canva Sans 1 Bold"/>
              </a:rPr>
              <a:t>TECHNOLOGY STACK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8016" y="2474069"/>
            <a:ext cx="943669" cy="27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5"/>
              </a:lnSpc>
            </a:pPr>
            <a:r>
              <a:rPr lang="en-US" sz="1625">
                <a:solidFill>
                  <a:srgbClr val="000000"/>
                </a:solidFill>
                <a:latin typeface="Canva Sans 1"/>
              </a:rPr>
              <a:t>web page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95400" y="2528895"/>
            <a:ext cx="788859" cy="32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6"/>
              </a:lnSpc>
            </a:pPr>
            <a:r>
              <a:rPr lang="en-US" sz="1883">
                <a:solidFill>
                  <a:srgbClr val="000000"/>
                </a:solidFill>
                <a:latin typeface="Canva Sans 1"/>
              </a:rPr>
              <a:t>Mobile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626020" y="2528895"/>
            <a:ext cx="467571" cy="38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7"/>
              </a:lnSpc>
            </a:pPr>
            <a:r>
              <a:rPr lang="en-US" sz="2269">
                <a:solidFill>
                  <a:srgbClr val="000000"/>
                </a:solidFill>
                <a:latin typeface="Canva Sans 1"/>
              </a:rPr>
              <a:t>API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515113" y="2546597"/>
            <a:ext cx="911694" cy="381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7"/>
              </a:lnSpc>
            </a:pPr>
            <a:r>
              <a:rPr lang="en-US" sz="2269">
                <a:solidFill>
                  <a:srgbClr val="000000"/>
                </a:solidFill>
                <a:latin typeface="Canva Sans 1"/>
              </a:rPr>
              <a:t>Server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374054" y="1610139"/>
            <a:ext cx="1112327" cy="32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1922">
                <a:solidFill>
                  <a:srgbClr val="000000"/>
                </a:solidFill>
                <a:latin typeface="Canva Sans 1"/>
              </a:rPr>
              <a:t>Database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294158" y="3132558"/>
            <a:ext cx="1272120" cy="30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 1"/>
              </a:rPr>
              <a:t>Documents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180771" y="192120"/>
            <a:ext cx="7437197" cy="6095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5"/>
              </a:lnSpc>
            </a:pPr>
            <a:r>
              <a:rPr lang="en-US" sz="2507">
                <a:solidFill>
                  <a:srgbClr val="000000"/>
                </a:solidFill>
                <a:latin typeface="Arial"/>
              </a:rPr>
              <a:t>The primary objective of this initiative is to proactively address and rectify issues impacting the general populace. The platform is designed to empower authorities with a sophisticated framework, facilitating expeditious access to and resolution of complaints. Furthermore, it serves as a pivotal tool for the expeditious identification of emergency situations, allowing authorities to take decisive and immediate action. In circumstances necessitating interdepartmental collaboration, the platform ensures a seamless and efficient coordination, thereby enhancing the overall responsiveness of the authorities.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-230358" y="8581861"/>
            <a:ext cx="18288000" cy="49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libri (MS) Bold"/>
              </a:rPr>
              <a:t>TEAM MEMBER DETAILS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12971" y="9115896"/>
            <a:ext cx="2680470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TEAM LEADER NAME: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MEGHA JAIN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BRANCH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B.TECH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STREAM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CS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YEAR: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III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093591" y="9115896"/>
            <a:ext cx="2637035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TEAM MEMBER 2 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AVNISH KUMAR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BRANCH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B.TECH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STREAM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CS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YEAR: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III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930218" y="9115896"/>
            <a:ext cx="3173040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TEAM MEMBER 3 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SHABD SAHAY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BRANCH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B.TECH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STREAM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CS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YEAR: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III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2971" y="9577224"/>
            <a:ext cx="2680470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TEAM MEMBER 4 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NIKITA SHARMA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BRANCH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B.TECH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STREAM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CS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YEAR: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III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093591" y="9577224"/>
            <a:ext cx="272692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TEAM MEMBER 5 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ASHISH SINGH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BRANCH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B.TECH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STREAM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CSE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YEAR: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III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7930218" y="9577224"/>
            <a:ext cx="3197353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TEAM MEMBER 6 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SHREYANSH SACHAN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BRANCH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B.TECH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STREAM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CSE(DS)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YEAR: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III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739814" y="9115896"/>
            <a:ext cx="4980590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TEAM MENTOR NAME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MS. REKHA BAGHEL</a:t>
            </a:r>
          </a:p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Calibri (MS) Bold"/>
              </a:rPr>
              <a:t>CATEGORY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ACADEMIC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DOMAIN : 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MACHINE LEARNING</a:t>
            </a:r>
            <a:r>
              <a:rPr lang="en-US" sz="1200">
                <a:solidFill>
                  <a:srgbClr val="000000"/>
                </a:solidFill>
                <a:latin typeface="Calibri (MS) Bold"/>
              </a:rPr>
              <a:t>   EXPERIENCE:</a:t>
            </a:r>
            <a:r>
              <a:rPr lang="en-US" sz="1200">
                <a:solidFill>
                  <a:srgbClr val="000000"/>
                </a:solidFill>
                <a:latin typeface="Calibri (MS)"/>
              </a:rPr>
              <a:t> 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8713921" y="6421221"/>
            <a:ext cx="9343721" cy="2132065"/>
            <a:chOff x="0" y="0"/>
            <a:chExt cx="4254503" cy="97079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254503" cy="970799"/>
            </a:xfrm>
            <a:custGeom>
              <a:avLst/>
              <a:gdLst/>
              <a:ahLst/>
              <a:cxnLst/>
              <a:rect r="r" b="b" t="t" l="l"/>
              <a:pathLst>
                <a:path h="970799" w="4254503">
                  <a:moveTo>
                    <a:pt x="28171" y="0"/>
                  </a:moveTo>
                  <a:lnTo>
                    <a:pt x="4226332" y="0"/>
                  </a:lnTo>
                  <a:cubicBezTo>
                    <a:pt x="4233803" y="0"/>
                    <a:pt x="4240969" y="2968"/>
                    <a:pt x="4246252" y="8251"/>
                  </a:cubicBezTo>
                  <a:cubicBezTo>
                    <a:pt x="4251535" y="13534"/>
                    <a:pt x="4254503" y="20700"/>
                    <a:pt x="4254503" y="28171"/>
                  </a:cubicBezTo>
                  <a:lnTo>
                    <a:pt x="4254503" y="942628"/>
                  </a:lnTo>
                  <a:cubicBezTo>
                    <a:pt x="4254503" y="950099"/>
                    <a:pt x="4251535" y="957265"/>
                    <a:pt x="4246252" y="962548"/>
                  </a:cubicBezTo>
                  <a:cubicBezTo>
                    <a:pt x="4240969" y="967831"/>
                    <a:pt x="4233803" y="970799"/>
                    <a:pt x="4226332" y="970799"/>
                  </a:cubicBezTo>
                  <a:lnTo>
                    <a:pt x="28171" y="970799"/>
                  </a:lnTo>
                  <a:cubicBezTo>
                    <a:pt x="20700" y="970799"/>
                    <a:pt x="13534" y="967831"/>
                    <a:pt x="8251" y="962548"/>
                  </a:cubicBezTo>
                  <a:cubicBezTo>
                    <a:pt x="2968" y="957265"/>
                    <a:pt x="0" y="950099"/>
                    <a:pt x="0" y="942628"/>
                  </a:cubicBezTo>
                  <a:lnTo>
                    <a:pt x="0" y="28171"/>
                  </a:lnTo>
                  <a:cubicBezTo>
                    <a:pt x="0" y="20700"/>
                    <a:pt x="2968" y="13534"/>
                    <a:pt x="8251" y="8251"/>
                  </a:cubicBezTo>
                  <a:cubicBezTo>
                    <a:pt x="13534" y="2968"/>
                    <a:pt x="20700" y="0"/>
                    <a:pt x="281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9144000" y="6562384"/>
            <a:ext cx="1849739" cy="1849739"/>
          </a:xfrm>
          <a:custGeom>
            <a:avLst/>
            <a:gdLst/>
            <a:ahLst/>
            <a:cxnLst/>
            <a:rect r="r" b="b" t="t" l="l"/>
            <a:pathLst>
              <a:path h="1849739" w="1849739">
                <a:moveTo>
                  <a:pt x="0" y="0"/>
                </a:moveTo>
                <a:lnTo>
                  <a:pt x="1849739" y="0"/>
                </a:lnTo>
                <a:lnTo>
                  <a:pt x="1849739" y="1849739"/>
                </a:lnTo>
                <a:lnTo>
                  <a:pt x="0" y="184973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1273009" y="6562384"/>
            <a:ext cx="1897811" cy="1897811"/>
          </a:xfrm>
          <a:custGeom>
            <a:avLst/>
            <a:gdLst/>
            <a:ahLst/>
            <a:cxnLst/>
            <a:rect r="r" b="b" t="t" l="l"/>
            <a:pathLst>
              <a:path h="1897811" w="1897811">
                <a:moveTo>
                  <a:pt x="0" y="0"/>
                </a:moveTo>
                <a:lnTo>
                  <a:pt x="1897811" y="0"/>
                </a:lnTo>
                <a:lnTo>
                  <a:pt x="1897811" y="1897811"/>
                </a:lnTo>
                <a:lnTo>
                  <a:pt x="0" y="189781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3380370" y="6586420"/>
            <a:ext cx="1849739" cy="1849739"/>
          </a:xfrm>
          <a:custGeom>
            <a:avLst/>
            <a:gdLst/>
            <a:ahLst/>
            <a:cxnLst/>
            <a:rect r="r" b="b" t="t" l="l"/>
            <a:pathLst>
              <a:path h="1849739" w="1849739">
                <a:moveTo>
                  <a:pt x="0" y="0"/>
                </a:moveTo>
                <a:lnTo>
                  <a:pt x="1849739" y="0"/>
                </a:lnTo>
                <a:lnTo>
                  <a:pt x="1849739" y="1849739"/>
                </a:lnTo>
                <a:lnTo>
                  <a:pt x="0" y="18497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5437324" y="6562384"/>
            <a:ext cx="1821976" cy="1821976"/>
          </a:xfrm>
          <a:custGeom>
            <a:avLst/>
            <a:gdLst/>
            <a:ahLst/>
            <a:cxnLst/>
            <a:rect r="r" b="b" t="t" l="l"/>
            <a:pathLst>
              <a:path h="1821976" w="1821976">
                <a:moveTo>
                  <a:pt x="0" y="0"/>
                </a:moveTo>
                <a:lnTo>
                  <a:pt x="1821976" y="0"/>
                </a:lnTo>
                <a:lnTo>
                  <a:pt x="1821976" y="1821976"/>
                </a:lnTo>
                <a:lnTo>
                  <a:pt x="0" y="182197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1" id="61"/>
          <p:cNvGrpSpPr/>
          <p:nvPr/>
        </p:nvGrpSpPr>
        <p:grpSpPr>
          <a:xfrm rot="5400000">
            <a:off x="8486382" y="5139445"/>
            <a:ext cx="1261339" cy="1261339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5400000">
            <a:off x="8645659" y="5440496"/>
            <a:ext cx="942784" cy="866265"/>
            <a:chOff x="0" y="0"/>
            <a:chExt cx="884596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27257"/>
              <a:ext cx="864187" cy="758287"/>
            </a:xfrm>
            <a:custGeom>
              <a:avLst/>
              <a:gdLst/>
              <a:ahLst/>
              <a:cxnLst/>
              <a:rect r="r" b="b" t="t" l="l"/>
              <a:pathLst>
                <a:path h="758287" w="864187">
                  <a:moveTo>
                    <a:pt x="849756" y="344303"/>
                  </a:moveTo>
                  <a:lnTo>
                    <a:pt x="513035" y="7583"/>
                  </a:lnTo>
                  <a:cubicBezTo>
                    <a:pt x="507199" y="1746"/>
                    <a:pt x="498421" y="0"/>
                    <a:pt x="490794" y="3159"/>
                  </a:cubicBezTo>
                  <a:cubicBezTo>
                    <a:pt x="483168" y="6317"/>
                    <a:pt x="478196" y="13759"/>
                    <a:pt x="478196" y="22014"/>
                  </a:cubicBezTo>
                  <a:lnTo>
                    <a:pt x="478196" y="126672"/>
                  </a:lnTo>
                  <a:cubicBezTo>
                    <a:pt x="478196" y="139740"/>
                    <a:pt x="473005" y="152272"/>
                    <a:pt x="463765" y="161512"/>
                  </a:cubicBezTo>
                  <a:cubicBezTo>
                    <a:pt x="454525" y="170752"/>
                    <a:pt x="441993" y="175943"/>
                    <a:pt x="428925" y="175943"/>
                  </a:cubicBezTo>
                  <a:lnTo>
                    <a:pt x="49271" y="175943"/>
                  </a:lnTo>
                  <a:cubicBezTo>
                    <a:pt x="36203" y="175943"/>
                    <a:pt x="23671" y="181134"/>
                    <a:pt x="14431" y="190374"/>
                  </a:cubicBezTo>
                  <a:cubicBezTo>
                    <a:pt x="5191" y="199614"/>
                    <a:pt x="0" y="212146"/>
                    <a:pt x="0" y="225214"/>
                  </a:cubicBezTo>
                  <a:lnTo>
                    <a:pt x="0" y="533072"/>
                  </a:lnTo>
                  <a:cubicBezTo>
                    <a:pt x="0" y="546140"/>
                    <a:pt x="5191" y="558672"/>
                    <a:pt x="14431" y="567912"/>
                  </a:cubicBezTo>
                  <a:cubicBezTo>
                    <a:pt x="23671" y="577152"/>
                    <a:pt x="36203" y="582343"/>
                    <a:pt x="49271" y="582343"/>
                  </a:cubicBezTo>
                  <a:lnTo>
                    <a:pt x="428925" y="582343"/>
                  </a:lnTo>
                  <a:cubicBezTo>
                    <a:pt x="456137" y="582343"/>
                    <a:pt x="478196" y="604402"/>
                    <a:pt x="478196" y="631614"/>
                  </a:cubicBezTo>
                  <a:lnTo>
                    <a:pt x="478196" y="736272"/>
                  </a:lnTo>
                  <a:cubicBezTo>
                    <a:pt x="478196" y="744527"/>
                    <a:pt x="483168" y="751969"/>
                    <a:pt x="490794" y="755127"/>
                  </a:cubicBezTo>
                  <a:cubicBezTo>
                    <a:pt x="498421" y="758286"/>
                    <a:pt x="507199" y="756540"/>
                    <a:pt x="513035" y="750703"/>
                  </a:cubicBezTo>
                  <a:lnTo>
                    <a:pt x="849756" y="413983"/>
                  </a:lnTo>
                  <a:cubicBezTo>
                    <a:pt x="858996" y="404743"/>
                    <a:pt x="864187" y="392210"/>
                    <a:pt x="864187" y="379143"/>
                  </a:cubicBezTo>
                  <a:cubicBezTo>
                    <a:pt x="864187" y="366076"/>
                    <a:pt x="858996" y="353543"/>
                    <a:pt x="849756" y="34430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11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6555349" y="4252308"/>
            <a:ext cx="2994835" cy="891192"/>
            <a:chOff x="0" y="0"/>
            <a:chExt cx="1077080" cy="320514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077080" cy="320514"/>
            </a:xfrm>
            <a:custGeom>
              <a:avLst/>
              <a:gdLst/>
              <a:ahLst/>
              <a:cxnLst/>
              <a:rect r="r" b="b" t="t" l="l"/>
              <a:pathLst>
                <a:path h="320514" w="1077080">
                  <a:moveTo>
                    <a:pt x="87893" y="0"/>
                  </a:moveTo>
                  <a:lnTo>
                    <a:pt x="989187" y="0"/>
                  </a:lnTo>
                  <a:cubicBezTo>
                    <a:pt x="1037729" y="0"/>
                    <a:pt x="1077080" y="39351"/>
                    <a:pt x="1077080" y="87893"/>
                  </a:cubicBezTo>
                  <a:lnTo>
                    <a:pt x="1077080" y="232621"/>
                  </a:lnTo>
                  <a:cubicBezTo>
                    <a:pt x="1077080" y="281163"/>
                    <a:pt x="1037729" y="320514"/>
                    <a:pt x="989187" y="320514"/>
                  </a:cubicBezTo>
                  <a:lnTo>
                    <a:pt x="87893" y="320514"/>
                  </a:lnTo>
                  <a:cubicBezTo>
                    <a:pt x="39351" y="320514"/>
                    <a:pt x="0" y="281163"/>
                    <a:pt x="0" y="232621"/>
                  </a:cubicBezTo>
                  <a:lnTo>
                    <a:pt x="0" y="87893"/>
                  </a:lnTo>
                  <a:cubicBezTo>
                    <a:pt x="0" y="39351"/>
                    <a:pt x="39351" y="0"/>
                    <a:pt x="878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4155588" y="4340806"/>
            <a:ext cx="7813389" cy="59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08"/>
              </a:lnSpc>
              <a:spcBef>
                <a:spcPct val="0"/>
              </a:spcBef>
            </a:pPr>
            <a:r>
              <a:rPr lang="en-US" sz="3363">
                <a:solidFill>
                  <a:srgbClr val="000000"/>
                </a:solidFill>
                <a:latin typeface="Repo Bold Bold"/>
              </a:rPr>
              <a:t>Dependencies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280581" y="6959233"/>
            <a:ext cx="1576577" cy="99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8"/>
              </a:lnSpc>
            </a:pPr>
            <a:r>
              <a:rPr lang="en-US" sz="1891">
                <a:solidFill>
                  <a:srgbClr val="000000"/>
                </a:solidFill>
                <a:latin typeface="Canva Sans 1 Bold"/>
              </a:rPr>
              <a:t>Basic system with internet support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321459" y="7129826"/>
            <a:ext cx="1731191" cy="709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083">
                <a:solidFill>
                  <a:srgbClr val="000000"/>
                </a:solidFill>
                <a:latin typeface="Canva Sans 1 Bold"/>
              </a:rPr>
              <a:t>Aadhar </a:t>
            </a:r>
          </a:p>
          <a:p>
            <a:pPr algn="ctr">
              <a:lnSpc>
                <a:spcPts val="2916"/>
              </a:lnSpc>
            </a:pPr>
            <a:r>
              <a:rPr lang="en-US" sz="2083">
                <a:solidFill>
                  <a:srgbClr val="000000"/>
                </a:solidFill>
                <a:latin typeface="Canva Sans 1 Bold"/>
              </a:rPr>
              <a:t>API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3380370" y="6808083"/>
            <a:ext cx="1731191" cy="139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983">
                <a:solidFill>
                  <a:srgbClr val="000000"/>
                </a:solidFill>
                <a:latin typeface="Canva Sans 1 Bold"/>
              </a:rPr>
              <a:t>Goverment</a:t>
            </a:r>
          </a:p>
          <a:p>
            <a:pPr algn="ctr">
              <a:lnSpc>
                <a:spcPts val="2776"/>
              </a:lnSpc>
            </a:pPr>
            <a:r>
              <a:rPr lang="en-US" sz="1983">
                <a:solidFill>
                  <a:srgbClr val="000000"/>
                </a:solidFill>
                <a:latin typeface="Canva Sans 1 Bold"/>
              </a:rPr>
              <a:t>Grievance database access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5437324" y="6918806"/>
            <a:ext cx="1731191" cy="1071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</a:pPr>
            <a:r>
              <a:rPr lang="en-US" sz="2083">
                <a:solidFill>
                  <a:srgbClr val="000000"/>
                </a:solidFill>
                <a:latin typeface="Canva Sans 1 Bold"/>
              </a:rPr>
              <a:t>Ai</a:t>
            </a:r>
          </a:p>
          <a:p>
            <a:pPr algn="ctr">
              <a:lnSpc>
                <a:spcPts val="2916"/>
              </a:lnSpc>
            </a:pPr>
            <a:r>
              <a:rPr lang="en-US" sz="2083">
                <a:solidFill>
                  <a:srgbClr val="000000"/>
                </a:solidFill>
                <a:latin typeface="Canva Sans 1 Bold"/>
              </a:rPr>
              <a:t>&amp;</a:t>
            </a:r>
          </a:p>
          <a:p>
            <a:pPr algn="ctr">
              <a:lnSpc>
                <a:spcPts val="2916"/>
              </a:lnSpc>
            </a:pPr>
            <a:r>
              <a:rPr lang="en-US" sz="2083">
                <a:solidFill>
                  <a:srgbClr val="000000"/>
                </a:solidFill>
                <a:latin typeface="Canva Sans 1 Bold"/>
              </a:rPr>
              <a:t>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DAFwjvW_8ZY</dc:identifier>
  <dcterms:modified xsi:type="dcterms:W3CDTF">2011-08-01T06:04:30Z</dcterms:modified>
  <cp:revision>1</cp:revision>
  <dc:title>Purple &amp;  white business profile presentation</dc:title>
</cp:coreProperties>
</file>